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Lst>
  <p:notesMasterIdLst>
    <p:notesMasterId r:id="rId30"/>
  </p:notesMasterIdLst>
  <p:sldIdLst>
    <p:sldId id="265" r:id="rId3"/>
    <p:sldId id="284" r:id="rId4"/>
    <p:sldId id="267" r:id="rId5"/>
    <p:sldId id="336" r:id="rId6"/>
    <p:sldId id="280" r:id="rId7"/>
    <p:sldId id="282" r:id="rId8"/>
    <p:sldId id="268" r:id="rId9"/>
    <p:sldId id="339" r:id="rId10"/>
    <p:sldId id="334" r:id="rId11"/>
    <p:sldId id="317" r:id="rId12"/>
    <p:sldId id="335" r:id="rId13"/>
    <p:sldId id="270" r:id="rId14"/>
    <p:sldId id="272" r:id="rId15"/>
    <p:sldId id="340" r:id="rId16"/>
    <p:sldId id="341" r:id="rId17"/>
    <p:sldId id="348" r:id="rId18"/>
    <p:sldId id="349" r:id="rId19"/>
    <p:sldId id="271" r:id="rId20"/>
    <p:sldId id="275" r:id="rId21"/>
    <p:sldId id="343" r:id="rId22"/>
    <p:sldId id="273" r:id="rId23"/>
    <p:sldId id="344" r:id="rId24"/>
    <p:sldId id="276" r:id="rId25"/>
    <p:sldId id="345" r:id="rId26"/>
    <p:sldId id="346" r:id="rId27"/>
    <p:sldId id="327" r:id="rId28"/>
    <p:sldId id="288" r:id="rId29"/>
  </p:sldIdLst>
  <p:sldSz cx="9144000" cy="5143500" type="screen16x9"/>
  <p:notesSz cx="6858000" cy="9144000"/>
  <p:embeddedFontLst>
    <p:embeddedFont>
      <p:font typeface="Montserrat" pitchFamily="2" charset="77"/>
      <p:regular r:id="rId31"/>
      <p:bold r:id="rId32"/>
      <p:italic r:id="rId33"/>
      <p:boldItalic r:id="rId34"/>
    </p:embeddedFont>
    <p:embeddedFont>
      <p:font typeface="Montserrat ExtraBold" panose="020F0502020204030204" pitchFamily="34" charset="0"/>
      <p:bold r:id="rId35"/>
      <p:italic r:id="rId36"/>
      <p:boldItalic r:id="rId37"/>
    </p:embeddedFont>
    <p:embeddedFont>
      <p:font typeface="Montserrat SemiBold" panose="020F0502020204030204" pitchFamily="34" charset="0"/>
      <p:regular r:id="rId38"/>
      <p:bold r:id="rId39"/>
      <p:italic r:id="rId40"/>
      <p:boldItalic r:id="rId41"/>
    </p:embeddedFont>
    <p:embeddedFont>
      <p:font typeface="Play" pitchFamily="2"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3"/>
    <p:restoredTop sz="94691"/>
  </p:normalViewPr>
  <p:slideViewPr>
    <p:cSldViewPr snapToGrid="0">
      <p:cViewPr varScale="1">
        <p:scale>
          <a:sx n="90" d="100"/>
          <a:sy n="90" d="100"/>
        </p:scale>
        <p:origin x="208" y="9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be13544d8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2cbe13544d8_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d26efc6a2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2d26efc6a2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g2d26efc6a2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be13544d8_9_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cbe13544d8_9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40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cbe13544d8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cbe13544d8_1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cbe13544d8_1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cbe13544d8_1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cbe13544d8_11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2cbe13544d8_11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cbe13544d8_1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cbe13544d8_11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2cbe13544d8_11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14</a:t>
            </a:fld>
            <a:endParaRPr/>
          </a:p>
        </p:txBody>
      </p:sp>
    </p:spTree>
    <p:extLst>
      <p:ext uri="{BB962C8B-B14F-4D97-AF65-F5344CB8AC3E}">
        <p14:creationId xmlns:p14="http://schemas.microsoft.com/office/powerpoint/2010/main" val="261854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cbe13544d8_1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cbe13544d8_11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2cbe13544d8_11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15</a:t>
            </a:fld>
            <a:endParaRPr/>
          </a:p>
        </p:txBody>
      </p:sp>
    </p:spTree>
    <p:extLst>
      <p:ext uri="{BB962C8B-B14F-4D97-AF65-F5344CB8AC3E}">
        <p14:creationId xmlns:p14="http://schemas.microsoft.com/office/powerpoint/2010/main" val="301037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be13544d8_1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cbe13544d8_11_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cbe13544d8_11_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16</a:t>
            </a:fld>
            <a:endParaRPr/>
          </a:p>
        </p:txBody>
      </p:sp>
    </p:spTree>
    <p:extLst>
      <p:ext uri="{BB962C8B-B14F-4D97-AF65-F5344CB8AC3E}">
        <p14:creationId xmlns:p14="http://schemas.microsoft.com/office/powerpoint/2010/main" val="313377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be13544d8_1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cbe13544d8_11_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cbe13544d8_11_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17</a:t>
            </a:fld>
            <a:endParaRPr/>
          </a:p>
        </p:txBody>
      </p:sp>
    </p:spTree>
    <p:extLst>
      <p:ext uri="{BB962C8B-B14F-4D97-AF65-F5344CB8AC3E}">
        <p14:creationId xmlns:p14="http://schemas.microsoft.com/office/powerpoint/2010/main" val="4085661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be13544d8_1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cbe13544d8_11_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cbe13544d8_11_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cbe13544d8_1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cbe13544d8_11_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2cbe13544d8_11_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be13544d8_13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2cbe13544d8_13_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2cbe13544d8_13_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be13544d8_1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cbe13544d8_11_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cbe13544d8_11_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20</a:t>
            </a:fld>
            <a:endParaRPr/>
          </a:p>
        </p:txBody>
      </p:sp>
    </p:spTree>
    <p:extLst>
      <p:ext uri="{BB962C8B-B14F-4D97-AF65-F5344CB8AC3E}">
        <p14:creationId xmlns:p14="http://schemas.microsoft.com/office/powerpoint/2010/main" val="7653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be13544d8_1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cbe13544d8_11_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cbe13544d8_11_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be13544d8_1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cbe13544d8_11_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cbe13544d8_11_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22</a:t>
            </a:fld>
            <a:endParaRPr/>
          </a:p>
        </p:txBody>
      </p:sp>
    </p:spTree>
    <p:extLst>
      <p:ext uri="{BB962C8B-B14F-4D97-AF65-F5344CB8AC3E}">
        <p14:creationId xmlns:p14="http://schemas.microsoft.com/office/powerpoint/2010/main" val="251402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be13544d8_1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cbe13544d8_11_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2cbe13544d8_11_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be13544d8_1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cbe13544d8_11_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2cbe13544d8_11_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24</a:t>
            </a:fld>
            <a:endParaRPr/>
          </a:p>
        </p:txBody>
      </p:sp>
    </p:spTree>
    <p:extLst>
      <p:ext uri="{BB962C8B-B14F-4D97-AF65-F5344CB8AC3E}">
        <p14:creationId xmlns:p14="http://schemas.microsoft.com/office/powerpoint/2010/main" val="4156195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be13544d8_1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cbe13544d8_11_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2cbe13544d8_11_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25</a:t>
            </a:fld>
            <a:endParaRPr/>
          </a:p>
        </p:txBody>
      </p:sp>
    </p:spTree>
    <p:extLst>
      <p:ext uri="{BB962C8B-B14F-4D97-AF65-F5344CB8AC3E}">
        <p14:creationId xmlns:p14="http://schemas.microsoft.com/office/powerpoint/2010/main" val="4263531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2cbe13544d8_19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7" name="Google Shape;727;g2cbe13544d8_19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cbe13544d8_13_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2cbe13544d8_13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cbe13544d8_9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2cbe13544d8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be13544d8_13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2cbe13544d8_13_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2cbe13544d8_13_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4</a:t>
            </a:fld>
            <a:endParaRPr/>
          </a:p>
        </p:txBody>
      </p:sp>
    </p:spTree>
    <p:extLst>
      <p:ext uri="{BB962C8B-B14F-4D97-AF65-F5344CB8AC3E}">
        <p14:creationId xmlns:p14="http://schemas.microsoft.com/office/powerpoint/2010/main" val="342861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cbe13544d8_1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2cbe13544d8_13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pl"/>
            </a:br>
            <a:endParaRPr/>
          </a:p>
        </p:txBody>
      </p:sp>
      <p:sp>
        <p:nvSpPr>
          <p:cNvPr id="341" name="Google Shape;341;g2cbe13544d8_13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be13544d8_13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2cbe13544d8_13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cbe13544d8_13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be13544d8_9_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cbe13544d8_9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cbe13544d8_19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g2cbe13544d8_19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4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cbe13544d8_9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2cbe13544d8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158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Arial"/>
                <a:ea typeface="Arial"/>
                <a:cs typeface="Arial"/>
                <a:sym typeface="Arial"/>
              </a:defRPr>
            </a:lvl1pPr>
            <a:lvl2pPr marL="0" marR="0" lvl="1" indent="0" algn="r" rtl="0">
              <a:spcBef>
                <a:spcPts val="0"/>
              </a:spcBef>
              <a:buNone/>
              <a:defRPr sz="900" b="0" i="0" u="none" strike="noStrike" cap="none">
                <a:solidFill>
                  <a:srgbClr val="757575"/>
                </a:solidFill>
                <a:latin typeface="Arial"/>
                <a:ea typeface="Arial"/>
                <a:cs typeface="Arial"/>
                <a:sym typeface="Arial"/>
              </a:defRPr>
            </a:lvl2pPr>
            <a:lvl3pPr marL="0" marR="0" lvl="2" indent="0" algn="r" rtl="0">
              <a:spcBef>
                <a:spcPts val="0"/>
              </a:spcBef>
              <a:buNone/>
              <a:defRPr sz="900" b="0" i="0" u="none" strike="noStrike" cap="none">
                <a:solidFill>
                  <a:srgbClr val="757575"/>
                </a:solidFill>
                <a:latin typeface="Arial"/>
                <a:ea typeface="Arial"/>
                <a:cs typeface="Arial"/>
                <a:sym typeface="Arial"/>
              </a:defRPr>
            </a:lvl3pPr>
            <a:lvl4pPr marL="0" marR="0" lvl="3" indent="0" algn="r" rtl="0">
              <a:spcBef>
                <a:spcPts val="0"/>
              </a:spcBef>
              <a:buNone/>
              <a:defRPr sz="900" b="0" i="0" u="none" strike="noStrike" cap="none">
                <a:solidFill>
                  <a:srgbClr val="757575"/>
                </a:solidFill>
                <a:latin typeface="Arial"/>
                <a:ea typeface="Arial"/>
                <a:cs typeface="Arial"/>
                <a:sym typeface="Arial"/>
              </a:defRPr>
            </a:lvl4pPr>
            <a:lvl5pPr marL="0" marR="0" lvl="4" indent="0" algn="r" rtl="0">
              <a:spcBef>
                <a:spcPts val="0"/>
              </a:spcBef>
              <a:buNone/>
              <a:defRPr sz="900" b="0" i="0" u="none" strike="noStrike" cap="none">
                <a:solidFill>
                  <a:srgbClr val="757575"/>
                </a:solidFill>
                <a:latin typeface="Arial"/>
                <a:ea typeface="Arial"/>
                <a:cs typeface="Arial"/>
                <a:sym typeface="Arial"/>
              </a:defRPr>
            </a:lvl5pPr>
            <a:lvl6pPr marL="0" marR="0" lvl="5" indent="0" algn="r" rtl="0">
              <a:spcBef>
                <a:spcPts val="0"/>
              </a:spcBef>
              <a:buNone/>
              <a:defRPr sz="900" b="0" i="0" u="none" strike="noStrike" cap="none">
                <a:solidFill>
                  <a:srgbClr val="757575"/>
                </a:solidFill>
                <a:latin typeface="Arial"/>
                <a:ea typeface="Arial"/>
                <a:cs typeface="Arial"/>
                <a:sym typeface="Arial"/>
              </a:defRPr>
            </a:lvl6pPr>
            <a:lvl7pPr marL="0" marR="0" lvl="6" indent="0" algn="r" rtl="0">
              <a:spcBef>
                <a:spcPts val="0"/>
              </a:spcBef>
              <a:buNone/>
              <a:defRPr sz="900" b="0" i="0" u="none" strike="noStrike" cap="none">
                <a:solidFill>
                  <a:srgbClr val="757575"/>
                </a:solidFill>
                <a:latin typeface="Arial"/>
                <a:ea typeface="Arial"/>
                <a:cs typeface="Arial"/>
                <a:sym typeface="Arial"/>
              </a:defRPr>
            </a:lvl7pPr>
            <a:lvl8pPr marL="0" marR="0" lvl="7" indent="0" algn="r" rtl="0">
              <a:spcBef>
                <a:spcPts val="0"/>
              </a:spcBef>
              <a:buNone/>
              <a:defRPr sz="900" b="0" i="0" u="none" strike="noStrike" cap="none">
                <a:solidFill>
                  <a:srgbClr val="757575"/>
                </a:solidFill>
                <a:latin typeface="Arial"/>
                <a:ea typeface="Arial"/>
                <a:cs typeface="Arial"/>
                <a:sym typeface="Arial"/>
              </a:defRPr>
            </a:lvl8pPr>
            <a:lvl9pPr marL="0" marR="0" lvl="8" indent="0" algn="r" rtl="0">
              <a:spcBef>
                <a:spcPts val="0"/>
              </a:spcBef>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5" descr="Obraz zawierający zrzut ekranu, sztuka, Prostokąt&#10;&#10;Opis wygenerowany automatycznie"/>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06" name="Google Shape;206;p35"/>
          <p:cNvSpPr txBox="1"/>
          <p:nvPr/>
        </p:nvSpPr>
        <p:spPr>
          <a:xfrm>
            <a:off x="1702046" y="1183958"/>
            <a:ext cx="5739900" cy="119260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600"/>
              </a:spcAft>
              <a:buNone/>
            </a:pPr>
            <a:r>
              <a:rPr lang="en-GB" sz="2800" b="1" dirty="0">
                <a:solidFill>
                  <a:schemeClr val="dk1"/>
                </a:solidFill>
                <a:latin typeface="Montserrat ExtraBold"/>
                <a:ea typeface="Montserrat ExtraBold"/>
                <a:cs typeface="Montserrat ExtraBold"/>
                <a:sym typeface="Montserrat ExtraBold"/>
              </a:rPr>
              <a:t>Codifying Digital Conduct: </a:t>
            </a:r>
          </a:p>
          <a:p>
            <a:pPr marL="0" marR="0" lvl="0" indent="0" algn="ctr" rtl="0">
              <a:spcBef>
                <a:spcPts val="0"/>
              </a:spcBef>
              <a:spcAft>
                <a:spcPts val="0"/>
              </a:spcAft>
              <a:buNone/>
            </a:pPr>
            <a:r>
              <a:rPr lang="en-GB" sz="2000" b="1" dirty="0">
                <a:solidFill>
                  <a:schemeClr val="dk1"/>
                </a:solidFill>
                <a:latin typeface="Montserrat ExtraBold"/>
                <a:ea typeface="Montserrat ExtraBold"/>
                <a:cs typeface="Montserrat ExtraBold"/>
                <a:sym typeface="Montserrat ExtraBold"/>
              </a:rPr>
              <a:t>A Socio-Legal Study of the Wikimedia Universal Code of Conduct</a:t>
            </a:r>
            <a:endParaRPr sz="2000" dirty="0"/>
          </a:p>
        </p:txBody>
      </p:sp>
      <p:pic>
        <p:nvPicPr>
          <p:cNvPr id="207" name="Google Shape;207;p35"/>
          <p:cNvPicPr preferRelativeResize="0"/>
          <p:nvPr/>
        </p:nvPicPr>
        <p:blipFill rotWithShape="1">
          <a:blip r:embed="rId4">
            <a:alphaModFix/>
          </a:blip>
          <a:srcRect/>
          <a:stretch/>
        </p:blipFill>
        <p:spPr>
          <a:xfrm>
            <a:off x="3896477" y="3700483"/>
            <a:ext cx="1351038" cy="332896"/>
          </a:xfrm>
          <a:prstGeom prst="rect">
            <a:avLst/>
          </a:prstGeom>
          <a:noFill/>
          <a:ln>
            <a:noFill/>
          </a:ln>
        </p:spPr>
      </p:pic>
      <p:sp>
        <p:nvSpPr>
          <p:cNvPr id="208" name="Google Shape;208;p35"/>
          <p:cNvSpPr txBox="1"/>
          <p:nvPr/>
        </p:nvSpPr>
        <p:spPr>
          <a:xfrm>
            <a:off x="2567696" y="2759846"/>
            <a:ext cx="4008600" cy="315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pl" sz="1600" dirty="0">
                <a:solidFill>
                  <a:schemeClr val="dk1"/>
                </a:solidFill>
                <a:latin typeface="Montserrat"/>
                <a:ea typeface="Montserrat"/>
                <a:cs typeface="Montserrat"/>
                <a:sym typeface="Montserrat"/>
              </a:rPr>
              <a:t>Florian Grisel (CNRS/Oxford)</a:t>
            </a:r>
            <a:endParaRPr sz="1600" dirty="0">
              <a:solidFill>
                <a:schemeClr val="dk1"/>
              </a:solidFill>
              <a:latin typeface="Montserrat"/>
              <a:ea typeface="Montserrat"/>
              <a:cs typeface="Montserrat"/>
              <a:sym typeface="Montserrat"/>
            </a:endParaRPr>
          </a:p>
        </p:txBody>
      </p:sp>
      <p:sp>
        <p:nvSpPr>
          <p:cNvPr id="2" name="Google Shape;208;p35">
            <a:extLst>
              <a:ext uri="{FF2B5EF4-FFF2-40B4-BE49-F238E27FC236}">
                <a16:creationId xmlns:a16="http://schemas.microsoft.com/office/drawing/2014/main" id="{9257BE2E-ACC2-8242-BE8E-57B61D6EE381}"/>
              </a:ext>
            </a:extLst>
          </p:cNvPr>
          <p:cNvSpPr txBox="1"/>
          <p:nvPr/>
        </p:nvSpPr>
        <p:spPr>
          <a:xfrm>
            <a:off x="2567695" y="3119921"/>
            <a:ext cx="4187065" cy="31544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pl" sz="1600" dirty="0">
                <a:solidFill>
                  <a:schemeClr val="dk1"/>
                </a:solidFill>
                <a:latin typeface="Montserrat"/>
                <a:ea typeface="Montserrat"/>
                <a:cs typeface="Montserrat"/>
                <a:sym typeface="Montserrat"/>
              </a:rPr>
              <a:t>Giovanni de Gregorio (Católica Lisbon)</a:t>
            </a:r>
            <a:endParaRPr sz="1600" dirty="0">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BBE"/>
        </a:solidFill>
        <a:effectLst/>
      </p:bgPr>
    </p:bg>
    <p:spTree>
      <p:nvGrpSpPr>
        <p:cNvPr id="1" name="Shape 636"/>
        <p:cNvGrpSpPr/>
        <p:nvPr/>
      </p:nvGrpSpPr>
      <p:grpSpPr>
        <a:xfrm>
          <a:off x="0" y="0"/>
          <a:ext cx="0" cy="0"/>
          <a:chOff x="0" y="0"/>
          <a:chExt cx="0" cy="0"/>
        </a:xfrm>
      </p:grpSpPr>
      <p:pic>
        <p:nvPicPr>
          <p:cNvPr id="637" name="Google Shape;637;p87"/>
          <p:cNvPicPr preferRelativeResize="0"/>
          <p:nvPr/>
        </p:nvPicPr>
        <p:blipFill rotWithShape="1">
          <a:blip r:embed="rId3">
            <a:alphaModFix/>
          </a:blip>
          <a:srcRect/>
          <a:stretch/>
        </p:blipFill>
        <p:spPr>
          <a:xfrm>
            <a:off x="5094628" y="1642592"/>
            <a:ext cx="3420722" cy="2044324"/>
          </a:xfrm>
          <a:prstGeom prst="rect">
            <a:avLst/>
          </a:prstGeom>
          <a:noFill/>
          <a:ln>
            <a:noFill/>
          </a:ln>
        </p:spPr>
      </p:pic>
      <p:pic>
        <p:nvPicPr>
          <p:cNvPr id="638" name="Google Shape;638;p87"/>
          <p:cNvPicPr preferRelativeResize="0"/>
          <p:nvPr/>
        </p:nvPicPr>
        <p:blipFill rotWithShape="1">
          <a:blip r:embed="rId4">
            <a:alphaModFix/>
          </a:blip>
          <a:srcRect/>
          <a:stretch/>
        </p:blipFill>
        <p:spPr>
          <a:xfrm>
            <a:off x="360702" y="4567249"/>
            <a:ext cx="1777777" cy="400027"/>
          </a:xfrm>
          <a:prstGeom prst="rect">
            <a:avLst/>
          </a:prstGeom>
          <a:noFill/>
          <a:ln>
            <a:noFill/>
          </a:ln>
        </p:spPr>
      </p:pic>
      <p:sp>
        <p:nvSpPr>
          <p:cNvPr id="639" name="Google Shape;639;p87"/>
          <p:cNvSpPr txBox="1"/>
          <p:nvPr/>
        </p:nvSpPr>
        <p:spPr>
          <a:xfrm>
            <a:off x="922418" y="1408963"/>
            <a:ext cx="7129800" cy="2900764"/>
          </a:xfrm>
          <a:prstGeom prst="rect">
            <a:avLst/>
          </a:prstGeom>
          <a:noFill/>
          <a:ln>
            <a:noFill/>
          </a:ln>
        </p:spPr>
        <p:txBody>
          <a:bodyPr spcFirstLastPara="1" wrap="square" lIns="68575" tIns="34275" rIns="68575" bIns="34275" anchor="t" anchorCtr="0">
            <a:spAutoFit/>
          </a:bodyPr>
          <a:lstStyle/>
          <a:p>
            <a:pPr marL="254000" marR="0" lvl="0" indent="-279400" algn="l" rtl="0">
              <a:spcBef>
                <a:spcPts val="0"/>
              </a:spcBef>
              <a:spcAft>
                <a:spcPts val="600"/>
              </a:spcAft>
              <a:buClr>
                <a:schemeClr val="dk1"/>
              </a:buClr>
              <a:buSzPts val="1600"/>
              <a:buFont typeface="Montserrat"/>
              <a:buChar char="❖"/>
            </a:pPr>
            <a:r>
              <a:rPr lang="en-GB" sz="1600" dirty="0">
                <a:solidFill>
                  <a:schemeClr val="dk1"/>
                </a:solidFill>
                <a:latin typeface="Montserrat"/>
                <a:ea typeface="Montserrat"/>
                <a:cs typeface="Montserrat"/>
                <a:sym typeface="Montserrat"/>
              </a:rPr>
              <a:t>Number of interviewees: 27</a:t>
            </a:r>
          </a:p>
          <a:p>
            <a:pPr marL="254000" marR="0" lvl="0" indent="-279400" algn="l" rtl="0">
              <a:spcBef>
                <a:spcPts val="0"/>
              </a:spcBef>
              <a:spcAft>
                <a:spcPts val="600"/>
              </a:spcAft>
              <a:buClr>
                <a:schemeClr val="dk1"/>
              </a:buClr>
              <a:buSzPts val="1600"/>
              <a:buFont typeface="Montserrat"/>
              <a:buChar char="❖"/>
            </a:pPr>
            <a:r>
              <a:rPr lang="en-GB" sz="1600" dirty="0">
                <a:solidFill>
                  <a:schemeClr val="dk1"/>
                </a:solidFill>
                <a:latin typeface="Montserrat"/>
                <a:ea typeface="Montserrat"/>
                <a:cs typeface="Montserrat"/>
                <a:sym typeface="Montserrat"/>
              </a:rPr>
              <a:t>Phase 1 committee: 8</a:t>
            </a:r>
          </a:p>
          <a:p>
            <a:pPr marL="254000" marR="0" lvl="0" indent="-279400" algn="l" rtl="0">
              <a:spcBef>
                <a:spcPts val="0"/>
              </a:spcBef>
              <a:spcAft>
                <a:spcPts val="600"/>
              </a:spcAft>
              <a:buClr>
                <a:schemeClr val="dk1"/>
              </a:buClr>
              <a:buSzPts val="1600"/>
              <a:buFont typeface="Montserrat"/>
              <a:buChar char="❖"/>
            </a:pPr>
            <a:r>
              <a:rPr lang="en-GB" sz="1600" dirty="0">
                <a:solidFill>
                  <a:schemeClr val="dk1"/>
                </a:solidFill>
                <a:latin typeface="Montserrat"/>
                <a:ea typeface="Montserrat"/>
                <a:cs typeface="Montserrat"/>
                <a:sym typeface="Montserrat"/>
              </a:rPr>
              <a:t>Phase 2 committee: 6 </a:t>
            </a:r>
          </a:p>
          <a:p>
            <a:pPr marL="254000" marR="0" lvl="0" indent="-279400" algn="l" rtl="0">
              <a:spcBef>
                <a:spcPts val="0"/>
              </a:spcBef>
              <a:spcAft>
                <a:spcPts val="600"/>
              </a:spcAft>
              <a:buClr>
                <a:schemeClr val="dk1"/>
              </a:buClr>
              <a:buSzPts val="1600"/>
              <a:buFont typeface="Montserrat"/>
              <a:buChar char="❖"/>
            </a:pPr>
            <a:r>
              <a:rPr lang="en-GB" sz="1600" dirty="0">
                <a:solidFill>
                  <a:schemeClr val="dk1"/>
                </a:solidFill>
                <a:latin typeface="Montserrat"/>
                <a:ea typeface="Montserrat"/>
                <a:cs typeface="Montserrat"/>
                <a:sym typeface="Montserrat"/>
              </a:rPr>
              <a:t>Revisions committee: 8</a:t>
            </a:r>
          </a:p>
          <a:p>
            <a:pPr marL="254000" marR="0" lvl="0" indent="-279400" algn="l" rtl="0">
              <a:spcBef>
                <a:spcPts val="0"/>
              </a:spcBef>
              <a:spcAft>
                <a:spcPts val="600"/>
              </a:spcAft>
              <a:buClr>
                <a:schemeClr val="dk1"/>
              </a:buClr>
              <a:buSzPts val="1600"/>
              <a:buFont typeface="Montserrat"/>
              <a:buChar char="❖"/>
            </a:pPr>
            <a:r>
              <a:rPr lang="en-GB" sz="1600" dirty="0">
                <a:solidFill>
                  <a:schemeClr val="dk1"/>
                </a:solidFill>
                <a:latin typeface="Montserrat"/>
                <a:ea typeface="Montserrat"/>
                <a:cs typeface="Montserrat"/>
                <a:sym typeface="Montserrat"/>
              </a:rPr>
              <a:t>Wikimedia Foundation: 7</a:t>
            </a:r>
          </a:p>
          <a:p>
            <a:pPr marL="254000" marR="0" lvl="0" indent="-279400" algn="l" rtl="0">
              <a:spcBef>
                <a:spcPts val="0"/>
              </a:spcBef>
              <a:spcAft>
                <a:spcPts val="600"/>
              </a:spcAft>
              <a:buClr>
                <a:schemeClr val="dk1"/>
              </a:buClr>
              <a:buSzPts val="1600"/>
              <a:buFont typeface="Montserrat"/>
              <a:buChar char="❖"/>
            </a:pPr>
            <a:r>
              <a:rPr lang="en-GB" sz="1600" dirty="0" err="1">
                <a:solidFill>
                  <a:schemeClr val="dk1"/>
                </a:solidFill>
                <a:latin typeface="Montserrat"/>
                <a:ea typeface="Montserrat"/>
                <a:cs typeface="Montserrat"/>
                <a:sym typeface="Montserrat"/>
              </a:rPr>
              <a:t>ArbCom</a:t>
            </a:r>
            <a:r>
              <a:rPr lang="en-GB" sz="1600" dirty="0">
                <a:solidFill>
                  <a:schemeClr val="dk1"/>
                </a:solidFill>
                <a:latin typeface="Montserrat"/>
                <a:ea typeface="Montserrat"/>
                <a:cs typeface="Montserrat"/>
                <a:sym typeface="Montserrat"/>
              </a:rPr>
              <a:t> members: 3</a:t>
            </a:r>
          </a:p>
          <a:p>
            <a:pPr marL="254000" marR="0" lvl="0" indent="-279400" algn="l" rtl="0">
              <a:spcBef>
                <a:spcPts val="0"/>
              </a:spcBef>
              <a:spcAft>
                <a:spcPts val="600"/>
              </a:spcAft>
              <a:buClr>
                <a:schemeClr val="dk1"/>
              </a:buClr>
              <a:buSzPts val="1600"/>
              <a:buFont typeface="Montserrat"/>
              <a:buChar char="❖"/>
            </a:pPr>
            <a:r>
              <a:rPr lang="en-GB" sz="1600" dirty="0">
                <a:solidFill>
                  <a:schemeClr val="dk1"/>
                </a:solidFill>
                <a:latin typeface="Montserrat"/>
                <a:ea typeface="Montserrat"/>
                <a:cs typeface="Montserrat"/>
                <a:sym typeface="Montserrat"/>
              </a:rPr>
              <a:t>French Wikipedia: 7</a:t>
            </a:r>
          </a:p>
          <a:p>
            <a:pPr marL="254000" marR="0" lvl="0" indent="-279400" algn="l" rtl="0">
              <a:spcBef>
                <a:spcPts val="0"/>
              </a:spcBef>
              <a:spcAft>
                <a:spcPts val="600"/>
              </a:spcAft>
              <a:buClr>
                <a:schemeClr val="dk1"/>
              </a:buClr>
              <a:buSzPts val="1600"/>
              <a:buFont typeface="Montserrat"/>
              <a:buChar char="❖"/>
            </a:pPr>
            <a:r>
              <a:rPr lang="en-GB" sz="1600" dirty="0">
                <a:solidFill>
                  <a:schemeClr val="dk1"/>
                </a:solidFill>
                <a:latin typeface="Montserrat"/>
                <a:ea typeface="Montserrat"/>
                <a:cs typeface="Montserrat"/>
                <a:sym typeface="Montserrat"/>
              </a:rPr>
              <a:t>Other (editors, etc): 2</a:t>
            </a:r>
          </a:p>
          <a:p>
            <a:pPr marL="254000" marR="0" lvl="0" indent="-279400" algn="l" rtl="0">
              <a:spcBef>
                <a:spcPts val="0"/>
              </a:spcBef>
              <a:spcAft>
                <a:spcPts val="0"/>
              </a:spcAft>
              <a:buClr>
                <a:schemeClr val="dk1"/>
              </a:buClr>
              <a:buSzPts val="1600"/>
              <a:buFont typeface="Montserrat"/>
              <a:buChar char="❖"/>
            </a:pPr>
            <a:endParaRPr sz="1600" dirty="0">
              <a:solidFill>
                <a:schemeClr val="dk1"/>
              </a:solidFill>
              <a:latin typeface="Montserrat"/>
              <a:ea typeface="Montserrat"/>
              <a:cs typeface="Montserrat"/>
              <a:sym typeface="Montserrat"/>
            </a:endParaRPr>
          </a:p>
        </p:txBody>
      </p:sp>
      <p:sp>
        <p:nvSpPr>
          <p:cNvPr id="3" name="Slide Number Placeholder 2">
            <a:extLst>
              <a:ext uri="{FF2B5EF4-FFF2-40B4-BE49-F238E27FC236}">
                <a16:creationId xmlns:a16="http://schemas.microsoft.com/office/drawing/2014/main" id="{AD6EB3DE-ABA5-2531-4BA6-A07A542EE9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10</a:t>
            </a:fld>
            <a:endParaRPr lang="pl"/>
          </a:p>
        </p:txBody>
      </p:sp>
      <p:sp>
        <p:nvSpPr>
          <p:cNvPr id="4" name="TextBox 3">
            <a:extLst>
              <a:ext uri="{FF2B5EF4-FFF2-40B4-BE49-F238E27FC236}">
                <a16:creationId xmlns:a16="http://schemas.microsoft.com/office/drawing/2014/main" id="{AB2C0FB3-E88E-810A-B961-F8BF8018F51E}"/>
              </a:ext>
            </a:extLst>
          </p:cNvPr>
          <p:cNvSpPr txBox="1"/>
          <p:nvPr/>
        </p:nvSpPr>
        <p:spPr>
          <a:xfrm>
            <a:off x="3191931" y="524542"/>
            <a:ext cx="2590774" cy="523220"/>
          </a:xfrm>
          <a:prstGeom prst="rect">
            <a:avLst/>
          </a:prstGeom>
          <a:noFill/>
        </p:spPr>
        <p:txBody>
          <a:bodyPr wrap="none" rtlCol="0">
            <a:spAutoFit/>
          </a:bodyPr>
          <a:lstStyle/>
          <a:p>
            <a:r>
              <a:rPr lang="en-CH" sz="2800" b="1" dirty="0">
                <a:latin typeface="Montserrat" pitchFamily="2" charset="77"/>
              </a:rPr>
              <a:t>INTERVIEWS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8" descr="Obraz zawierający sztuka, krąg, wzór, Grafika&#10;&#10;Opis wygenerowany automatycznie"/>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230" name="Google Shape;230;p38"/>
          <p:cNvPicPr preferRelativeResize="0"/>
          <p:nvPr/>
        </p:nvPicPr>
        <p:blipFill rotWithShape="1">
          <a:blip r:embed="rId4">
            <a:alphaModFix/>
          </a:blip>
          <a:srcRect/>
          <a:stretch/>
        </p:blipFill>
        <p:spPr>
          <a:xfrm>
            <a:off x="7349477" y="4513148"/>
            <a:ext cx="1320313" cy="340014"/>
          </a:xfrm>
          <a:prstGeom prst="rect">
            <a:avLst/>
          </a:prstGeom>
          <a:noFill/>
          <a:ln>
            <a:noFill/>
          </a:ln>
        </p:spPr>
      </p:pic>
      <p:sp>
        <p:nvSpPr>
          <p:cNvPr id="231" name="Google Shape;231;p38"/>
          <p:cNvSpPr txBox="1"/>
          <p:nvPr/>
        </p:nvSpPr>
        <p:spPr>
          <a:xfrm>
            <a:off x="1702050" y="2171318"/>
            <a:ext cx="5739900" cy="530884"/>
          </a:xfrm>
          <a:prstGeom prst="rect">
            <a:avLst/>
          </a:prstGeom>
          <a:noFill/>
          <a:ln>
            <a:noFill/>
          </a:ln>
        </p:spPr>
        <p:txBody>
          <a:bodyPr spcFirstLastPara="1" wrap="square" lIns="68575" tIns="34275" rIns="68575" bIns="34275" anchor="t" anchorCtr="0">
            <a:spAutoFit/>
          </a:bodyPr>
          <a:lstStyle/>
          <a:p>
            <a:pPr algn="ctr"/>
            <a:r>
              <a:rPr lang="en-GB" sz="3000" b="1" dirty="0">
                <a:solidFill>
                  <a:srgbClr val="FBF2D7"/>
                </a:solidFill>
                <a:latin typeface="Montserrat ExtraBold"/>
                <a:cs typeface="Montserrat ExtraBold"/>
              </a:rPr>
              <a:t>4. FINDINGS</a:t>
            </a:r>
            <a:endParaRPr sz="3000" b="1" dirty="0">
              <a:solidFill>
                <a:srgbClr val="FBF2D7"/>
              </a:solidFill>
              <a:latin typeface="Montserrat ExtraBold"/>
              <a:cs typeface="Montserrat ExtraBold"/>
            </a:endParaRPr>
          </a:p>
        </p:txBody>
      </p:sp>
    </p:spTree>
    <p:extLst>
      <p:ext uri="{BB962C8B-B14F-4D97-AF65-F5344CB8AC3E}">
        <p14:creationId xmlns:p14="http://schemas.microsoft.com/office/powerpoint/2010/main" val="291192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BE03"/>
        </a:solidFill>
        <a:effectLst/>
      </p:bgPr>
    </p:bg>
    <p:spTree>
      <p:nvGrpSpPr>
        <p:cNvPr id="1" name="Shape 245"/>
        <p:cNvGrpSpPr/>
        <p:nvPr/>
      </p:nvGrpSpPr>
      <p:grpSpPr>
        <a:xfrm>
          <a:off x="0" y="0"/>
          <a:ext cx="0" cy="0"/>
          <a:chOff x="0" y="0"/>
          <a:chExt cx="0" cy="0"/>
        </a:xfrm>
      </p:grpSpPr>
      <p:pic>
        <p:nvPicPr>
          <p:cNvPr id="246" name="Google Shape;246;p40"/>
          <p:cNvPicPr preferRelativeResize="0"/>
          <p:nvPr/>
        </p:nvPicPr>
        <p:blipFill rotWithShape="1">
          <a:blip r:embed="rId3">
            <a:alphaModFix/>
          </a:blip>
          <a:srcRect/>
          <a:stretch/>
        </p:blipFill>
        <p:spPr>
          <a:xfrm>
            <a:off x="5201448" y="1405827"/>
            <a:ext cx="3653470" cy="2331845"/>
          </a:xfrm>
          <a:prstGeom prst="rect">
            <a:avLst/>
          </a:prstGeom>
          <a:noFill/>
          <a:ln>
            <a:noFill/>
          </a:ln>
        </p:spPr>
      </p:pic>
      <p:sp>
        <p:nvSpPr>
          <p:cNvPr id="247" name="Google Shape;247;p40"/>
          <p:cNvSpPr txBox="1"/>
          <p:nvPr/>
        </p:nvSpPr>
        <p:spPr>
          <a:xfrm>
            <a:off x="783772" y="555172"/>
            <a:ext cx="5396593" cy="74632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3000" b="1" i="0" u="none" strike="noStrike" cap="none" dirty="0">
                <a:solidFill>
                  <a:schemeClr val="dk1"/>
                </a:solidFill>
                <a:latin typeface="Montserrat ExtraBold"/>
                <a:ea typeface="Montserrat ExtraBold"/>
                <a:cs typeface="Montserrat ExtraBold"/>
                <a:sym typeface="Montserrat ExtraBold"/>
              </a:rPr>
              <a:t>4. FINDINGS</a:t>
            </a:r>
            <a:endParaRPr sz="3000" b="1" dirty="0">
              <a:solidFill>
                <a:schemeClr val="dk1"/>
              </a:solidFill>
              <a:latin typeface="Montserrat ExtraBold"/>
              <a:ea typeface="Montserrat ExtraBold"/>
              <a:cs typeface="Montserrat ExtraBold"/>
              <a:sym typeface="Montserrat ExtraBold"/>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248" name="Google Shape;248;p40"/>
          <p:cNvSpPr txBox="1"/>
          <p:nvPr/>
        </p:nvSpPr>
        <p:spPr>
          <a:xfrm>
            <a:off x="633989" y="1595918"/>
            <a:ext cx="4479551" cy="2069767"/>
          </a:xfrm>
          <a:prstGeom prst="rect">
            <a:avLst/>
          </a:prstGeom>
          <a:noFill/>
          <a:ln>
            <a:noFill/>
          </a:ln>
        </p:spPr>
        <p:txBody>
          <a:bodyPr spcFirstLastPara="1" wrap="square" lIns="68575" tIns="34275" rIns="68575" bIns="34275" anchor="t" anchorCtr="0">
            <a:spAutoFit/>
          </a:bodyPr>
          <a:lstStyle/>
          <a:p>
            <a:pPr marL="342900" marR="0" lvl="0" indent="-342900" algn="l" rtl="0">
              <a:spcBef>
                <a:spcPts val="0"/>
              </a:spcBef>
              <a:spcAft>
                <a:spcPts val="1200"/>
              </a:spcAft>
              <a:buFont typeface="+mj-lt"/>
              <a:buAutoNum type="alphaUcPeriod"/>
            </a:pPr>
            <a:r>
              <a:rPr lang="pl" sz="1600" b="1" dirty="0">
                <a:solidFill>
                  <a:schemeClr val="dk1"/>
                </a:solidFill>
                <a:latin typeface="Montserrat SemiBold"/>
                <a:ea typeface="Montserrat SemiBold"/>
                <a:cs typeface="Montserrat SemiBold"/>
                <a:sym typeface="Montserrat SemiBold"/>
              </a:rPr>
              <a:t>ORIGINS</a:t>
            </a:r>
          </a:p>
          <a:p>
            <a:pPr marL="342900" marR="0" lvl="0" indent="-342900" algn="l" rtl="0">
              <a:spcBef>
                <a:spcPts val="0"/>
              </a:spcBef>
              <a:spcAft>
                <a:spcPts val="1200"/>
              </a:spcAft>
              <a:buFont typeface="+mj-lt"/>
              <a:buAutoNum type="alphaUcPeriod"/>
            </a:pPr>
            <a:r>
              <a:rPr lang="pl" sz="1600" b="1" dirty="0">
                <a:solidFill>
                  <a:schemeClr val="dk1"/>
                </a:solidFill>
                <a:latin typeface="Montserrat SemiBold"/>
                <a:ea typeface="Montserrat SemiBold"/>
                <a:cs typeface="Montserrat SemiBold"/>
                <a:sym typeface="Montserrat SemiBold"/>
              </a:rPr>
              <a:t>PROCESS</a:t>
            </a:r>
          </a:p>
          <a:p>
            <a:pPr marL="342900" marR="0" lvl="0" indent="-342900" algn="l" rtl="0">
              <a:spcBef>
                <a:spcPts val="0"/>
              </a:spcBef>
              <a:spcAft>
                <a:spcPts val="1200"/>
              </a:spcAft>
              <a:buFont typeface="+mj-lt"/>
              <a:buAutoNum type="alphaUcPeriod"/>
            </a:pPr>
            <a:r>
              <a:rPr lang="pl" sz="1600" b="1" dirty="0">
                <a:solidFill>
                  <a:schemeClr val="dk1"/>
                </a:solidFill>
                <a:latin typeface="Montserrat SemiBold"/>
                <a:ea typeface="Montserrat SemiBold"/>
                <a:cs typeface="Montserrat SemiBold"/>
                <a:sym typeface="Montserrat SemiBold"/>
              </a:rPr>
              <a:t>ENFORCEMENT</a:t>
            </a:r>
          </a:p>
          <a:p>
            <a:pPr marL="342900" marR="0" lvl="0" indent="-342900" algn="l" rtl="0">
              <a:spcBef>
                <a:spcPts val="0"/>
              </a:spcBef>
              <a:spcAft>
                <a:spcPts val="1200"/>
              </a:spcAft>
              <a:buFont typeface="+mj-lt"/>
              <a:buAutoNum type="alphaUcPeriod"/>
            </a:pPr>
            <a:r>
              <a:rPr lang="pl" sz="1600" b="1" dirty="0">
                <a:solidFill>
                  <a:schemeClr val="dk1"/>
                </a:solidFill>
                <a:latin typeface="Montserrat SemiBold"/>
                <a:ea typeface="Montserrat SemiBold"/>
                <a:cs typeface="Montserrat SemiBold"/>
                <a:sym typeface="Montserrat SemiBold"/>
              </a:rPr>
              <a:t>LOCAL RECEPTION</a:t>
            </a:r>
          </a:p>
          <a:p>
            <a:pPr marL="342900" marR="0" lvl="0" indent="-342900" algn="l" rtl="0">
              <a:spcBef>
                <a:spcPts val="0"/>
              </a:spcBef>
              <a:spcAft>
                <a:spcPts val="1200"/>
              </a:spcAft>
              <a:buFont typeface="+mj-lt"/>
              <a:buAutoNum type="alphaUcPeriod"/>
            </a:pPr>
            <a:r>
              <a:rPr lang="pl" sz="1600" b="1" dirty="0">
                <a:solidFill>
                  <a:schemeClr val="dk1"/>
                </a:solidFill>
                <a:latin typeface="Montserrat SemiBold"/>
                <a:ea typeface="Montserrat SemiBold"/>
                <a:cs typeface="Montserrat SemiBold"/>
                <a:sym typeface="Montserrat SemiBold"/>
              </a:rPr>
              <a:t>THE LEGALIZATION OF WIKIPEDIA</a:t>
            </a:r>
            <a:endParaRPr sz="1600" b="1" dirty="0">
              <a:solidFill>
                <a:schemeClr val="dk1"/>
              </a:solidFill>
              <a:latin typeface="Montserrat SemiBold"/>
              <a:ea typeface="Montserrat SemiBold"/>
              <a:cs typeface="Montserrat SemiBold"/>
              <a:sym typeface="Montserrat SemiBold"/>
            </a:endParaRPr>
          </a:p>
        </p:txBody>
      </p:sp>
      <p:pic>
        <p:nvPicPr>
          <p:cNvPr id="249" name="Google Shape;249;p40"/>
          <p:cNvPicPr preferRelativeResize="0"/>
          <p:nvPr/>
        </p:nvPicPr>
        <p:blipFill rotWithShape="1">
          <a:blip r:embed="rId4">
            <a:alphaModFix/>
          </a:blip>
          <a:srcRect/>
          <a:stretch/>
        </p:blipFill>
        <p:spPr>
          <a:xfrm>
            <a:off x="529715" y="4294518"/>
            <a:ext cx="1918607" cy="472745"/>
          </a:xfrm>
          <a:prstGeom prst="rect">
            <a:avLst/>
          </a:prstGeom>
          <a:noFill/>
          <a:ln>
            <a:noFill/>
          </a:ln>
        </p:spPr>
      </p:pic>
      <p:sp>
        <p:nvSpPr>
          <p:cNvPr id="3" name="Slide Number Placeholder 2">
            <a:extLst>
              <a:ext uri="{FF2B5EF4-FFF2-40B4-BE49-F238E27FC236}">
                <a16:creationId xmlns:a16="http://schemas.microsoft.com/office/drawing/2014/main" id="{3867C32D-60D5-2ABE-3AEC-97FD15CB9D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12</a:t>
            </a:fld>
            <a:endParaRPr lang="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29966"/>
        </a:solidFill>
        <a:effectLst/>
      </p:bgPr>
    </p:bg>
    <p:spTree>
      <p:nvGrpSpPr>
        <p:cNvPr id="1" name="Shape 265"/>
        <p:cNvGrpSpPr/>
        <p:nvPr/>
      </p:nvGrpSpPr>
      <p:grpSpPr>
        <a:xfrm>
          <a:off x="0" y="0"/>
          <a:ext cx="0" cy="0"/>
          <a:chOff x="0" y="0"/>
          <a:chExt cx="0" cy="0"/>
        </a:xfrm>
      </p:grpSpPr>
      <p:pic>
        <p:nvPicPr>
          <p:cNvPr id="266" name="Google Shape;266;p42"/>
          <p:cNvPicPr preferRelativeResize="0"/>
          <p:nvPr/>
        </p:nvPicPr>
        <p:blipFill rotWithShape="1">
          <a:blip r:embed="rId3">
            <a:alphaModFix/>
          </a:blip>
          <a:srcRect/>
          <a:stretch/>
        </p:blipFill>
        <p:spPr>
          <a:xfrm>
            <a:off x="5788058" y="871319"/>
            <a:ext cx="3234492" cy="3182208"/>
          </a:xfrm>
          <a:prstGeom prst="rect">
            <a:avLst/>
          </a:prstGeom>
          <a:noFill/>
          <a:ln>
            <a:noFill/>
          </a:ln>
        </p:spPr>
      </p:pic>
      <p:sp>
        <p:nvSpPr>
          <p:cNvPr id="267" name="Google Shape;267;p42"/>
          <p:cNvSpPr txBox="1"/>
          <p:nvPr/>
        </p:nvSpPr>
        <p:spPr>
          <a:xfrm>
            <a:off x="783772" y="555172"/>
            <a:ext cx="5396700" cy="74632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3000" dirty="0">
                <a:solidFill>
                  <a:schemeClr val="dk1"/>
                </a:solidFill>
                <a:latin typeface="Montserrat ExtraBold"/>
                <a:ea typeface="Montserrat ExtraBold"/>
                <a:cs typeface="Montserrat ExtraBold"/>
                <a:sym typeface="Montserrat ExtraBold"/>
              </a:rPr>
              <a:t>4. FINDINGS</a:t>
            </a:r>
            <a:endParaRPr sz="3000" dirty="0">
              <a:solidFill>
                <a:schemeClr val="dk1"/>
              </a:solidFill>
              <a:latin typeface="Montserrat ExtraBold"/>
              <a:ea typeface="Montserrat ExtraBold"/>
              <a:cs typeface="Montserrat ExtraBold"/>
              <a:sym typeface="Montserrat ExtraBold"/>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268" name="Google Shape;268;p42"/>
          <p:cNvSpPr txBox="1"/>
          <p:nvPr/>
        </p:nvSpPr>
        <p:spPr>
          <a:xfrm>
            <a:off x="1024650" y="1267508"/>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dk1"/>
                </a:solidFill>
                <a:latin typeface="Montserrat"/>
                <a:ea typeface="Montserrat"/>
                <a:cs typeface="Montserrat"/>
                <a:sym typeface="Montserrat"/>
              </a:rPr>
              <a:t>A. ORIGINS</a:t>
            </a:r>
            <a:endParaRPr sz="1600" b="1" dirty="0">
              <a:solidFill>
                <a:schemeClr val="dk1"/>
              </a:solidFill>
              <a:latin typeface="Montserrat"/>
              <a:ea typeface="Montserrat"/>
              <a:cs typeface="Montserrat"/>
              <a:sym typeface="Montserrat"/>
            </a:endParaRPr>
          </a:p>
        </p:txBody>
      </p:sp>
      <p:pic>
        <p:nvPicPr>
          <p:cNvPr id="269" name="Google Shape;269;p42"/>
          <p:cNvPicPr preferRelativeResize="0"/>
          <p:nvPr/>
        </p:nvPicPr>
        <p:blipFill rotWithShape="1">
          <a:blip r:embed="rId4">
            <a:alphaModFix/>
          </a:blip>
          <a:srcRect/>
          <a:stretch/>
        </p:blipFill>
        <p:spPr>
          <a:xfrm>
            <a:off x="324065" y="4431440"/>
            <a:ext cx="1918607" cy="472745"/>
          </a:xfrm>
          <a:prstGeom prst="rect">
            <a:avLst/>
          </a:prstGeom>
          <a:noFill/>
          <a:ln>
            <a:noFill/>
          </a:ln>
        </p:spPr>
      </p:pic>
      <p:sp>
        <p:nvSpPr>
          <p:cNvPr id="3" name="Slide Number Placeholder 2">
            <a:extLst>
              <a:ext uri="{FF2B5EF4-FFF2-40B4-BE49-F238E27FC236}">
                <a16:creationId xmlns:a16="http://schemas.microsoft.com/office/drawing/2014/main" id="{0811F8C5-9004-909B-90B7-1135AA1965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13</a:t>
            </a:fld>
            <a:endParaRPr lang="pl"/>
          </a:p>
        </p:txBody>
      </p:sp>
      <p:sp>
        <p:nvSpPr>
          <p:cNvPr id="4" name="TextBox 3">
            <a:extLst>
              <a:ext uri="{FF2B5EF4-FFF2-40B4-BE49-F238E27FC236}">
                <a16:creationId xmlns:a16="http://schemas.microsoft.com/office/drawing/2014/main" id="{E4DBCFD1-E63B-C402-C58C-968FBB21A578}"/>
              </a:ext>
            </a:extLst>
          </p:cNvPr>
          <p:cNvSpPr txBox="1"/>
          <p:nvPr/>
        </p:nvSpPr>
        <p:spPr>
          <a:xfrm>
            <a:off x="1584484" y="1706059"/>
            <a:ext cx="2888932" cy="307777"/>
          </a:xfrm>
          <a:prstGeom prst="rect">
            <a:avLst/>
          </a:prstGeom>
          <a:noFill/>
        </p:spPr>
        <p:txBody>
          <a:bodyPr wrap="none" rtlCol="0">
            <a:spAutoFit/>
          </a:bodyPr>
          <a:lstStyle/>
          <a:p>
            <a:r>
              <a:rPr lang="en-CH" u="sng" dirty="0"/>
              <a:t>Internal Pressure: The Fram Case</a:t>
            </a:r>
          </a:p>
        </p:txBody>
      </p:sp>
      <p:sp>
        <p:nvSpPr>
          <p:cNvPr id="6" name="TextBox 5">
            <a:extLst>
              <a:ext uri="{FF2B5EF4-FFF2-40B4-BE49-F238E27FC236}">
                <a16:creationId xmlns:a16="http://schemas.microsoft.com/office/drawing/2014/main" id="{FF76CB5E-93EF-49B0-AF7F-F9D038D0061F}"/>
              </a:ext>
            </a:extLst>
          </p:cNvPr>
          <p:cNvSpPr txBox="1"/>
          <p:nvPr/>
        </p:nvSpPr>
        <p:spPr>
          <a:xfrm>
            <a:off x="324064" y="2137412"/>
            <a:ext cx="5396699" cy="2246769"/>
          </a:xfrm>
          <a:prstGeom prst="rect">
            <a:avLst/>
          </a:prstGeom>
          <a:noFill/>
        </p:spPr>
        <p:txBody>
          <a:bodyPr wrap="square" rtlCol="0">
            <a:spAutoFit/>
          </a:bodyPr>
          <a:lstStyle/>
          <a:p>
            <a:pPr algn="just"/>
            <a:r>
              <a:rPr lang="en-CH" dirty="0"/>
              <a:t>“</a:t>
            </a:r>
            <a:r>
              <a:rPr lang="en-CH" i="1" dirty="0"/>
              <a:t>Truly, Fram is what causes the UCoC. […] part </a:t>
            </a:r>
            <a:r>
              <a:rPr lang="en-GB" i="1" dirty="0"/>
              <a:t>o</a:t>
            </a:r>
            <a:r>
              <a:rPr lang="en-CH" i="1" dirty="0"/>
              <a:t>f the issue with Fram was that […] there was no one who was </a:t>
            </a:r>
            <a:r>
              <a:rPr lang="en-GB" i="1" dirty="0"/>
              <a:t>w</a:t>
            </a:r>
            <a:r>
              <a:rPr lang="en-CH" i="1" dirty="0"/>
              <a:t>illing to sanction Fram. </a:t>
            </a:r>
            <a:r>
              <a:rPr lang="en-GB" i="1" dirty="0"/>
              <a:t>A</a:t>
            </a:r>
            <a:r>
              <a:rPr lang="en-CH" i="1" dirty="0"/>
              <a:t>nd the reasons why, for that, are </a:t>
            </a:r>
            <a:r>
              <a:rPr lang="en-GB" i="1" dirty="0"/>
              <a:t>very complex. But essentially, by creating a Universal Code, then it provides an opportunity for someone, other than a community that is unwilling to enforce</a:t>
            </a:r>
            <a:r>
              <a:rPr lang="en-CH" i="1" dirty="0"/>
              <a:t> it against a given </a:t>
            </a:r>
            <a:r>
              <a:rPr lang="en-GB" i="1" dirty="0"/>
              <a:t>M</a:t>
            </a:r>
            <a:r>
              <a:rPr lang="en-CH" i="1" dirty="0"/>
              <a:t>ember, to then step in and enforce it</a:t>
            </a:r>
            <a:r>
              <a:rPr lang="en-CH" dirty="0"/>
              <a:t>.”</a:t>
            </a:r>
          </a:p>
          <a:p>
            <a:pPr algn="just"/>
            <a:endParaRPr lang="en-CH" dirty="0"/>
          </a:p>
          <a:p>
            <a:pPr algn="just"/>
            <a:r>
              <a:rPr lang="en-CH" dirty="0"/>
              <a:t>				Interview 4</a:t>
            </a:r>
          </a:p>
          <a:p>
            <a:pPr algn="just"/>
            <a:r>
              <a:rPr lang="en-CH"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29966"/>
        </a:solidFill>
        <a:effectLst/>
      </p:bgPr>
    </p:bg>
    <p:spTree>
      <p:nvGrpSpPr>
        <p:cNvPr id="1" name="Shape 265"/>
        <p:cNvGrpSpPr/>
        <p:nvPr/>
      </p:nvGrpSpPr>
      <p:grpSpPr>
        <a:xfrm>
          <a:off x="0" y="0"/>
          <a:ext cx="0" cy="0"/>
          <a:chOff x="0" y="0"/>
          <a:chExt cx="0" cy="0"/>
        </a:xfrm>
      </p:grpSpPr>
      <p:pic>
        <p:nvPicPr>
          <p:cNvPr id="266" name="Google Shape;266;p42"/>
          <p:cNvPicPr preferRelativeResize="0"/>
          <p:nvPr/>
        </p:nvPicPr>
        <p:blipFill rotWithShape="1">
          <a:blip r:embed="rId3">
            <a:alphaModFix/>
          </a:blip>
          <a:srcRect/>
          <a:stretch/>
        </p:blipFill>
        <p:spPr>
          <a:xfrm>
            <a:off x="5622758" y="871319"/>
            <a:ext cx="3399792" cy="3367062"/>
          </a:xfrm>
          <a:prstGeom prst="rect">
            <a:avLst/>
          </a:prstGeom>
          <a:noFill/>
          <a:ln>
            <a:noFill/>
          </a:ln>
        </p:spPr>
      </p:pic>
      <p:sp>
        <p:nvSpPr>
          <p:cNvPr id="267" name="Google Shape;267;p42"/>
          <p:cNvSpPr txBox="1"/>
          <p:nvPr/>
        </p:nvSpPr>
        <p:spPr>
          <a:xfrm>
            <a:off x="783772" y="555172"/>
            <a:ext cx="5396700" cy="74632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3000" dirty="0">
                <a:solidFill>
                  <a:schemeClr val="dk1"/>
                </a:solidFill>
                <a:latin typeface="Montserrat ExtraBold"/>
                <a:ea typeface="Montserrat ExtraBold"/>
                <a:cs typeface="Montserrat ExtraBold"/>
                <a:sym typeface="Montserrat ExtraBold"/>
              </a:rPr>
              <a:t>4. FINDINGS</a:t>
            </a:r>
            <a:endParaRPr sz="3000" dirty="0">
              <a:solidFill>
                <a:schemeClr val="dk1"/>
              </a:solidFill>
              <a:latin typeface="Montserrat ExtraBold"/>
              <a:ea typeface="Montserrat ExtraBold"/>
              <a:cs typeface="Montserrat ExtraBold"/>
              <a:sym typeface="Montserrat ExtraBold"/>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268" name="Google Shape;268;p42"/>
          <p:cNvSpPr txBox="1"/>
          <p:nvPr/>
        </p:nvSpPr>
        <p:spPr>
          <a:xfrm>
            <a:off x="1024650" y="1267508"/>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dk1"/>
                </a:solidFill>
                <a:latin typeface="Montserrat"/>
                <a:ea typeface="Montserrat"/>
                <a:cs typeface="Montserrat"/>
                <a:sym typeface="Montserrat"/>
              </a:rPr>
              <a:t>A. ORIGINS</a:t>
            </a:r>
            <a:endParaRPr sz="1600" b="1" dirty="0">
              <a:solidFill>
                <a:schemeClr val="dk1"/>
              </a:solidFill>
              <a:latin typeface="Montserrat"/>
              <a:ea typeface="Montserrat"/>
              <a:cs typeface="Montserrat"/>
              <a:sym typeface="Montserrat"/>
            </a:endParaRPr>
          </a:p>
        </p:txBody>
      </p:sp>
      <p:pic>
        <p:nvPicPr>
          <p:cNvPr id="269" name="Google Shape;269;p42"/>
          <p:cNvPicPr preferRelativeResize="0"/>
          <p:nvPr/>
        </p:nvPicPr>
        <p:blipFill rotWithShape="1">
          <a:blip r:embed="rId4">
            <a:alphaModFix/>
          </a:blip>
          <a:srcRect/>
          <a:stretch/>
        </p:blipFill>
        <p:spPr>
          <a:xfrm>
            <a:off x="324065" y="4294518"/>
            <a:ext cx="1918607" cy="472745"/>
          </a:xfrm>
          <a:prstGeom prst="rect">
            <a:avLst/>
          </a:prstGeom>
          <a:noFill/>
          <a:ln>
            <a:noFill/>
          </a:ln>
        </p:spPr>
      </p:pic>
      <p:sp>
        <p:nvSpPr>
          <p:cNvPr id="3" name="Slide Number Placeholder 2">
            <a:extLst>
              <a:ext uri="{FF2B5EF4-FFF2-40B4-BE49-F238E27FC236}">
                <a16:creationId xmlns:a16="http://schemas.microsoft.com/office/drawing/2014/main" id="{0811F8C5-9004-909B-90B7-1135AA1965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14</a:t>
            </a:fld>
            <a:endParaRPr lang="pl"/>
          </a:p>
        </p:txBody>
      </p:sp>
      <p:sp>
        <p:nvSpPr>
          <p:cNvPr id="4" name="TextBox 3">
            <a:extLst>
              <a:ext uri="{FF2B5EF4-FFF2-40B4-BE49-F238E27FC236}">
                <a16:creationId xmlns:a16="http://schemas.microsoft.com/office/drawing/2014/main" id="{E4DBCFD1-E63B-C402-C58C-968FBB21A578}"/>
              </a:ext>
            </a:extLst>
          </p:cNvPr>
          <p:cNvSpPr txBox="1"/>
          <p:nvPr/>
        </p:nvSpPr>
        <p:spPr>
          <a:xfrm>
            <a:off x="1270142" y="1779597"/>
            <a:ext cx="3148619" cy="307777"/>
          </a:xfrm>
          <a:prstGeom prst="rect">
            <a:avLst/>
          </a:prstGeom>
          <a:noFill/>
        </p:spPr>
        <p:txBody>
          <a:bodyPr wrap="none" rtlCol="0">
            <a:spAutoFit/>
          </a:bodyPr>
          <a:lstStyle/>
          <a:p>
            <a:r>
              <a:rPr lang="en-CH" u="sng" dirty="0"/>
              <a:t>Internal Pressure: The Croatian Case</a:t>
            </a:r>
          </a:p>
        </p:txBody>
      </p:sp>
      <p:sp>
        <p:nvSpPr>
          <p:cNvPr id="2" name="TextBox 1">
            <a:extLst>
              <a:ext uri="{FF2B5EF4-FFF2-40B4-BE49-F238E27FC236}">
                <a16:creationId xmlns:a16="http://schemas.microsoft.com/office/drawing/2014/main" id="{D72A48F6-D674-C560-DE64-A6AE8991F024}"/>
              </a:ext>
            </a:extLst>
          </p:cNvPr>
          <p:cNvSpPr txBox="1"/>
          <p:nvPr/>
        </p:nvSpPr>
        <p:spPr>
          <a:xfrm>
            <a:off x="324065" y="2137461"/>
            <a:ext cx="5040774" cy="1815882"/>
          </a:xfrm>
          <a:prstGeom prst="rect">
            <a:avLst/>
          </a:prstGeom>
          <a:noFill/>
        </p:spPr>
        <p:txBody>
          <a:bodyPr wrap="square" rtlCol="0">
            <a:spAutoFit/>
          </a:bodyPr>
          <a:lstStyle/>
          <a:p>
            <a:pPr algn="just"/>
            <a:r>
              <a:rPr lang="en-CH" i="1" dirty="0"/>
              <a:t>“[Wikipedia] is something that is so bottom-up, such that only local projects have any sovereignty </a:t>
            </a:r>
            <a:r>
              <a:rPr lang="en-GB" i="1" dirty="0"/>
              <a:t>o</a:t>
            </a:r>
            <a:r>
              <a:rPr lang="en-CH" i="1" dirty="0"/>
              <a:t>ver themselves, [which] is incredibly disruptive to the </a:t>
            </a:r>
            <a:r>
              <a:rPr lang="en-GB" i="1" dirty="0"/>
              <a:t>m</a:t>
            </a:r>
            <a:r>
              <a:rPr lang="en-CH" i="1" dirty="0"/>
              <a:t>ovement. And this is a hole into our mission and vision. Look at the Croatian Wikipedia as a great example, </a:t>
            </a:r>
            <a:r>
              <a:rPr lang="en-GB" i="1" dirty="0"/>
              <a:t>l</a:t>
            </a:r>
            <a:r>
              <a:rPr lang="en-CH" i="1" dirty="0"/>
              <a:t>ook at the Scots Wikipedia, look at the Azeri Wikipedia, which is an ongoing problem.”</a:t>
            </a:r>
          </a:p>
          <a:p>
            <a:endParaRPr lang="en-CH" i="1" dirty="0"/>
          </a:p>
          <a:p>
            <a:r>
              <a:rPr lang="en-CH" i="1" dirty="0"/>
              <a:t>				</a:t>
            </a:r>
            <a:r>
              <a:rPr lang="en-CH" dirty="0"/>
              <a:t>Interview 12</a:t>
            </a:r>
          </a:p>
        </p:txBody>
      </p:sp>
    </p:spTree>
    <p:extLst>
      <p:ext uri="{BB962C8B-B14F-4D97-AF65-F5344CB8AC3E}">
        <p14:creationId xmlns:p14="http://schemas.microsoft.com/office/powerpoint/2010/main" val="302988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29966"/>
        </a:solidFill>
        <a:effectLst/>
      </p:bgPr>
    </p:bg>
    <p:spTree>
      <p:nvGrpSpPr>
        <p:cNvPr id="1" name="Shape 265"/>
        <p:cNvGrpSpPr/>
        <p:nvPr/>
      </p:nvGrpSpPr>
      <p:grpSpPr>
        <a:xfrm>
          <a:off x="0" y="0"/>
          <a:ext cx="0" cy="0"/>
          <a:chOff x="0" y="0"/>
          <a:chExt cx="0" cy="0"/>
        </a:xfrm>
      </p:grpSpPr>
      <p:pic>
        <p:nvPicPr>
          <p:cNvPr id="266" name="Google Shape;266;p42"/>
          <p:cNvPicPr preferRelativeResize="0"/>
          <p:nvPr/>
        </p:nvPicPr>
        <p:blipFill rotWithShape="1">
          <a:blip r:embed="rId3">
            <a:alphaModFix/>
          </a:blip>
          <a:srcRect/>
          <a:stretch/>
        </p:blipFill>
        <p:spPr>
          <a:xfrm>
            <a:off x="5656081" y="1516421"/>
            <a:ext cx="3357041" cy="3276476"/>
          </a:xfrm>
          <a:prstGeom prst="rect">
            <a:avLst/>
          </a:prstGeom>
          <a:noFill/>
          <a:ln>
            <a:noFill/>
          </a:ln>
        </p:spPr>
      </p:pic>
      <p:sp>
        <p:nvSpPr>
          <p:cNvPr id="267" name="Google Shape;267;p42"/>
          <p:cNvSpPr txBox="1"/>
          <p:nvPr/>
        </p:nvSpPr>
        <p:spPr>
          <a:xfrm>
            <a:off x="780143" y="205035"/>
            <a:ext cx="5396700" cy="74632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3000" dirty="0">
                <a:solidFill>
                  <a:schemeClr val="dk1"/>
                </a:solidFill>
                <a:latin typeface="Montserrat ExtraBold"/>
                <a:ea typeface="Montserrat ExtraBold"/>
                <a:cs typeface="Montserrat ExtraBold"/>
                <a:sym typeface="Montserrat ExtraBold"/>
              </a:rPr>
              <a:t>4. FINDINGS</a:t>
            </a:r>
            <a:endParaRPr sz="3000" dirty="0">
              <a:solidFill>
                <a:schemeClr val="dk1"/>
              </a:solidFill>
              <a:latin typeface="Montserrat ExtraBold"/>
              <a:ea typeface="Montserrat ExtraBold"/>
              <a:cs typeface="Montserrat ExtraBold"/>
              <a:sym typeface="Montserrat ExtraBold"/>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268" name="Google Shape;268;p42"/>
          <p:cNvSpPr txBox="1"/>
          <p:nvPr/>
        </p:nvSpPr>
        <p:spPr>
          <a:xfrm>
            <a:off x="1020795" y="798020"/>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dk1"/>
                </a:solidFill>
                <a:latin typeface="Montserrat"/>
                <a:ea typeface="Montserrat"/>
                <a:cs typeface="Montserrat"/>
                <a:sym typeface="Montserrat"/>
              </a:rPr>
              <a:t>A. ORIGINS</a:t>
            </a:r>
            <a:endParaRPr sz="1600" b="1" dirty="0">
              <a:solidFill>
                <a:schemeClr val="dk1"/>
              </a:solidFill>
              <a:latin typeface="Montserrat"/>
              <a:ea typeface="Montserrat"/>
              <a:cs typeface="Montserrat"/>
              <a:sym typeface="Montserrat"/>
            </a:endParaRPr>
          </a:p>
        </p:txBody>
      </p:sp>
      <p:sp>
        <p:nvSpPr>
          <p:cNvPr id="3" name="Slide Number Placeholder 2">
            <a:extLst>
              <a:ext uri="{FF2B5EF4-FFF2-40B4-BE49-F238E27FC236}">
                <a16:creationId xmlns:a16="http://schemas.microsoft.com/office/drawing/2014/main" id="{0811F8C5-9004-909B-90B7-1135AA1965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15</a:t>
            </a:fld>
            <a:endParaRPr lang="pl"/>
          </a:p>
        </p:txBody>
      </p:sp>
      <p:sp>
        <p:nvSpPr>
          <p:cNvPr id="4" name="TextBox 3">
            <a:extLst>
              <a:ext uri="{FF2B5EF4-FFF2-40B4-BE49-F238E27FC236}">
                <a16:creationId xmlns:a16="http://schemas.microsoft.com/office/drawing/2014/main" id="{E4DBCFD1-E63B-C402-C58C-968FBB21A578}"/>
              </a:ext>
            </a:extLst>
          </p:cNvPr>
          <p:cNvSpPr txBox="1"/>
          <p:nvPr/>
        </p:nvSpPr>
        <p:spPr>
          <a:xfrm>
            <a:off x="1507672" y="1208644"/>
            <a:ext cx="2863284" cy="307777"/>
          </a:xfrm>
          <a:prstGeom prst="rect">
            <a:avLst/>
          </a:prstGeom>
          <a:noFill/>
        </p:spPr>
        <p:txBody>
          <a:bodyPr wrap="none" rtlCol="0">
            <a:spAutoFit/>
          </a:bodyPr>
          <a:lstStyle/>
          <a:p>
            <a:r>
              <a:rPr lang="en-CH" u="sng" dirty="0"/>
              <a:t>External Pressure: EU Regulation</a:t>
            </a:r>
          </a:p>
        </p:txBody>
      </p:sp>
      <p:sp>
        <p:nvSpPr>
          <p:cNvPr id="2" name="TextBox 1">
            <a:extLst>
              <a:ext uri="{FF2B5EF4-FFF2-40B4-BE49-F238E27FC236}">
                <a16:creationId xmlns:a16="http://schemas.microsoft.com/office/drawing/2014/main" id="{407D7FE3-822B-B70F-ACFB-C8B83D27D71C}"/>
              </a:ext>
            </a:extLst>
          </p:cNvPr>
          <p:cNvSpPr txBox="1"/>
          <p:nvPr/>
        </p:nvSpPr>
        <p:spPr>
          <a:xfrm>
            <a:off x="324065" y="1566426"/>
            <a:ext cx="5200042" cy="3539430"/>
          </a:xfrm>
          <a:prstGeom prst="rect">
            <a:avLst/>
          </a:prstGeom>
          <a:noFill/>
        </p:spPr>
        <p:txBody>
          <a:bodyPr wrap="square" rtlCol="0">
            <a:spAutoFit/>
          </a:bodyPr>
          <a:lstStyle/>
          <a:p>
            <a:pPr algn="just"/>
            <a:r>
              <a:rPr lang="en-CH" dirty="0"/>
              <a:t>“</a:t>
            </a:r>
            <a:r>
              <a:rPr lang="en-CH" i="1" dirty="0"/>
              <a:t>They were more or less obliged, in any case, to do a Code; they had to do one for Europe, so they told </a:t>
            </a:r>
            <a:r>
              <a:rPr lang="en-GB" i="1" dirty="0"/>
              <a:t>t</a:t>
            </a:r>
            <a:r>
              <a:rPr lang="en-CH" i="1" dirty="0"/>
              <a:t>hemselves: ‘why not do the same for everyone</a:t>
            </a:r>
            <a:r>
              <a:rPr lang="en-CH" dirty="0"/>
              <a:t>’.”</a:t>
            </a:r>
          </a:p>
          <a:p>
            <a:pPr algn="just"/>
            <a:endParaRPr lang="en-CH" dirty="0"/>
          </a:p>
          <a:p>
            <a:pPr algn="just"/>
            <a:r>
              <a:rPr lang="en-CH" dirty="0"/>
              <a:t>				Interview 10</a:t>
            </a:r>
          </a:p>
          <a:p>
            <a:pPr algn="just"/>
            <a:endParaRPr lang="en-CH" dirty="0"/>
          </a:p>
          <a:p>
            <a:pPr algn="just"/>
            <a:r>
              <a:rPr lang="en-CH" i="1" dirty="0"/>
              <a:t>“The [legal] landscape is changing across the whole world, not just in the USA, but in Europe, [where] there’s a greater deal of responsibility being expected from companies that host services online like ours. […] the more we are able to demonstrate that our volunteer-led model works, the more we believe we can avoid laws forcing the Foundation to hire professionals to do it. […] Our legal defense strategy is primarily based on ‘Wikipedia works.’”</a:t>
            </a:r>
          </a:p>
          <a:p>
            <a:pPr algn="just"/>
            <a:endParaRPr lang="en-CH" dirty="0"/>
          </a:p>
          <a:p>
            <a:pPr algn="just"/>
            <a:r>
              <a:rPr lang="en-CH" dirty="0"/>
              <a:t>				Interview 21</a:t>
            </a:r>
          </a:p>
        </p:txBody>
      </p:sp>
      <p:pic>
        <p:nvPicPr>
          <p:cNvPr id="5" name="Google Shape;269;p42">
            <a:extLst>
              <a:ext uri="{FF2B5EF4-FFF2-40B4-BE49-F238E27FC236}">
                <a16:creationId xmlns:a16="http://schemas.microsoft.com/office/drawing/2014/main" id="{F4568E13-ADDF-594D-211C-3FAE8B3BBAF5}"/>
              </a:ext>
            </a:extLst>
          </p:cNvPr>
          <p:cNvPicPr preferRelativeResize="0"/>
          <p:nvPr/>
        </p:nvPicPr>
        <p:blipFill rotWithShape="1">
          <a:blip r:embed="rId4">
            <a:alphaModFix/>
          </a:blip>
          <a:srcRect/>
          <a:stretch/>
        </p:blipFill>
        <p:spPr>
          <a:xfrm>
            <a:off x="6596743" y="325275"/>
            <a:ext cx="1918607" cy="472745"/>
          </a:xfrm>
          <a:prstGeom prst="rect">
            <a:avLst/>
          </a:prstGeom>
          <a:noFill/>
          <a:ln>
            <a:noFill/>
          </a:ln>
        </p:spPr>
      </p:pic>
    </p:spTree>
    <p:extLst>
      <p:ext uri="{BB962C8B-B14F-4D97-AF65-F5344CB8AC3E}">
        <p14:creationId xmlns:p14="http://schemas.microsoft.com/office/powerpoint/2010/main" val="144834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BE03"/>
        </a:solidFill>
        <a:effectLst/>
      </p:bgPr>
    </p:bg>
    <p:spTree>
      <p:nvGrpSpPr>
        <p:cNvPr id="1" name="Shape 255"/>
        <p:cNvGrpSpPr/>
        <p:nvPr/>
      </p:nvGrpSpPr>
      <p:grpSpPr>
        <a:xfrm>
          <a:off x="0" y="0"/>
          <a:ext cx="0" cy="0"/>
          <a:chOff x="0" y="0"/>
          <a:chExt cx="0" cy="0"/>
        </a:xfrm>
      </p:grpSpPr>
      <p:pic>
        <p:nvPicPr>
          <p:cNvPr id="256" name="Google Shape;256;p41"/>
          <p:cNvPicPr preferRelativeResize="0"/>
          <p:nvPr/>
        </p:nvPicPr>
        <p:blipFill rotWithShape="1">
          <a:blip r:embed="rId3">
            <a:alphaModFix/>
          </a:blip>
          <a:srcRect/>
          <a:stretch/>
        </p:blipFill>
        <p:spPr>
          <a:xfrm>
            <a:off x="5720955" y="1002633"/>
            <a:ext cx="3110222" cy="3775832"/>
          </a:xfrm>
          <a:prstGeom prst="rect">
            <a:avLst/>
          </a:prstGeom>
          <a:noFill/>
          <a:ln>
            <a:noFill/>
          </a:ln>
        </p:spPr>
      </p:pic>
      <p:sp>
        <p:nvSpPr>
          <p:cNvPr id="257" name="Google Shape;257;p41"/>
          <p:cNvSpPr txBox="1"/>
          <p:nvPr/>
        </p:nvSpPr>
        <p:spPr>
          <a:xfrm>
            <a:off x="783772" y="555172"/>
            <a:ext cx="5396593" cy="5308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3000" b="1" dirty="0">
                <a:solidFill>
                  <a:schemeClr val="dk1"/>
                </a:solidFill>
                <a:latin typeface="Montserrat ExtraBold"/>
                <a:ea typeface="Montserrat ExtraBold"/>
                <a:cs typeface="Montserrat ExtraBold"/>
                <a:sym typeface="Montserrat ExtraBold"/>
              </a:rPr>
              <a:t>4. FINDINGS</a:t>
            </a:r>
            <a:endParaRPr sz="3000" b="1" dirty="0">
              <a:solidFill>
                <a:schemeClr val="dk1"/>
              </a:solidFill>
              <a:latin typeface="Montserrat ExtraBold"/>
              <a:ea typeface="Montserrat ExtraBold"/>
              <a:cs typeface="Montserrat ExtraBold"/>
              <a:sym typeface="Montserrat ExtraBold"/>
            </a:endParaRPr>
          </a:p>
        </p:txBody>
      </p:sp>
      <p:sp>
        <p:nvSpPr>
          <p:cNvPr id="258" name="Google Shape;258;p41"/>
          <p:cNvSpPr txBox="1"/>
          <p:nvPr/>
        </p:nvSpPr>
        <p:spPr>
          <a:xfrm>
            <a:off x="1016599" y="1190579"/>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dk1"/>
                </a:solidFill>
                <a:latin typeface="Montserrat SemiBold"/>
                <a:ea typeface="Montserrat SemiBold"/>
                <a:cs typeface="Montserrat SemiBold"/>
                <a:sym typeface="Montserrat SemiBold"/>
              </a:rPr>
              <a:t>B. PROCESS</a:t>
            </a:r>
            <a:endParaRPr sz="1600" b="1" dirty="0">
              <a:solidFill>
                <a:schemeClr val="dk1"/>
              </a:solidFill>
              <a:latin typeface="Montserrat SemiBold"/>
              <a:ea typeface="Montserrat SemiBold"/>
              <a:cs typeface="Montserrat SemiBold"/>
              <a:sym typeface="Montserrat SemiBold"/>
            </a:endParaRPr>
          </a:p>
        </p:txBody>
      </p:sp>
      <p:pic>
        <p:nvPicPr>
          <p:cNvPr id="259" name="Google Shape;259;p41"/>
          <p:cNvPicPr preferRelativeResize="0"/>
          <p:nvPr/>
        </p:nvPicPr>
        <p:blipFill rotWithShape="1">
          <a:blip r:embed="rId4">
            <a:alphaModFix/>
          </a:blip>
          <a:srcRect/>
          <a:stretch/>
        </p:blipFill>
        <p:spPr>
          <a:xfrm>
            <a:off x="7025797" y="203013"/>
            <a:ext cx="1918607" cy="472745"/>
          </a:xfrm>
          <a:prstGeom prst="rect">
            <a:avLst/>
          </a:prstGeom>
          <a:noFill/>
          <a:ln>
            <a:noFill/>
          </a:ln>
        </p:spPr>
      </p:pic>
      <p:sp>
        <p:nvSpPr>
          <p:cNvPr id="3" name="Slide Number Placeholder 2">
            <a:extLst>
              <a:ext uri="{FF2B5EF4-FFF2-40B4-BE49-F238E27FC236}">
                <a16:creationId xmlns:a16="http://schemas.microsoft.com/office/drawing/2014/main" id="{AD51EA1D-F766-71A8-A757-3EE23B3F7D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16</a:t>
            </a:fld>
            <a:endParaRPr lang="pl"/>
          </a:p>
        </p:txBody>
      </p:sp>
      <p:sp>
        <p:nvSpPr>
          <p:cNvPr id="2" name="TextBox 1">
            <a:extLst>
              <a:ext uri="{FF2B5EF4-FFF2-40B4-BE49-F238E27FC236}">
                <a16:creationId xmlns:a16="http://schemas.microsoft.com/office/drawing/2014/main" id="{F7CECC8D-FF0B-E006-6EAB-EB69C51E3EE5}"/>
              </a:ext>
            </a:extLst>
          </p:cNvPr>
          <p:cNvSpPr txBox="1"/>
          <p:nvPr/>
        </p:nvSpPr>
        <p:spPr>
          <a:xfrm>
            <a:off x="312823" y="1610702"/>
            <a:ext cx="4981430" cy="3754874"/>
          </a:xfrm>
          <a:prstGeom prst="rect">
            <a:avLst/>
          </a:prstGeom>
          <a:noFill/>
        </p:spPr>
        <p:txBody>
          <a:bodyPr wrap="square" rtlCol="0">
            <a:spAutoFit/>
          </a:bodyPr>
          <a:lstStyle/>
          <a:p>
            <a:pPr algn="ctr"/>
            <a:r>
              <a:rPr lang="en-CH" u="sng" dirty="0"/>
              <a:t>Controversies</a:t>
            </a:r>
          </a:p>
          <a:p>
            <a:pPr algn="just"/>
            <a:endParaRPr lang="en-CH" i="1" dirty="0"/>
          </a:p>
          <a:p>
            <a:pPr algn="just"/>
            <a:r>
              <a:rPr lang="en-CH" i="1" dirty="0"/>
              <a:t>“[The UCoC process] is quite a departure from the Wikimedia model of the past. […]. One technique would be, start a page on Meta Wiki on open page and just let everyone edit. </a:t>
            </a:r>
            <a:r>
              <a:rPr lang="en-GB" i="1" dirty="0"/>
              <a:t>J</a:t>
            </a:r>
            <a:r>
              <a:rPr lang="en-CH" i="1" dirty="0"/>
              <a:t>ust let people build it from scratch. </a:t>
            </a:r>
            <a:r>
              <a:rPr lang="en-GB" i="1" dirty="0"/>
              <a:t>A</a:t>
            </a:r>
            <a:r>
              <a:rPr lang="en-CH" i="1" dirty="0"/>
              <a:t>nd that was attractive in a lot of ways, because that is, you know, a lot of how a lot of Wikimedia content is built. Unfortunately, again, you go back to the first problem, who’s going to dominate the editing there, who’s going to be inclined to edit there? […] And so we decided to go for a more structured concept, and this was to have a Drafting Committee who would m</a:t>
            </a:r>
            <a:r>
              <a:rPr lang="en-GB" i="1" dirty="0" err="1"/>
              <a:t>ak</a:t>
            </a:r>
            <a:r>
              <a:rPr lang="en-CH" i="1" dirty="0"/>
              <a:t>e the initial first draft. And this is controversial in itself because that opens up a lot of questions. […]”</a:t>
            </a:r>
          </a:p>
          <a:p>
            <a:pPr algn="just"/>
            <a:endParaRPr lang="en-CH" dirty="0"/>
          </a:p>
          <a:p>
            <a:pPr algn="just"/>
            <a:r>
              <a:rPr lang="en-CH" dirty="0"/>
              <a:t>				Interview 3</a:t>
            </a:r>
          </a:p>
          <a:p>
            <a:endParaRPr lang="en-CH" dirty="0"/>
          </a:p>
        </p:txBody>
      </p:sp>
    </p:spTree>
    <p:extLst>
      <p:ext uri="{BB962C8B-B14F-4D97-AF65-F5344CB8AC3E}">
        <p14:creationId xmlns:p14="http://schemas.microsoft.com/office/powerpoint/2010/main" val="1282441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BE03"/>
        </a:solidFill>
        <a:effectLst/>
      </p:bgPr>
    </p:bg>
    <p:spTree>
      <p:nvGrpSpPr>
        <p:cNvPr id="1" name="Shape 255"/>
        <p:cNvGrpSpPr/>
        <p:nvPr/>
      </p:nvGrpSpPr>
      <p:grpSpPr>
        <a:xfrm>
          <a:off x="0" y="0"/>
          <a:ext cx="0" cy="0"/>
          <a:chOff x="0" y="0"/>
          <a:chExt cx="0" cy="0"/>
        </a:xfrm>
      </p:grpSpPr>
      <p:pic>
        <p:nvPicPr>
          <p:cNvPr id="256" name="Google Shape;256;p41"/>
          <p:cNvPicPr preferRelativeResize="0"/>
          <p:nvPr/>
        </p:nvPicPr>
        <p:blipFill rotWithShape="1">
          <a:blip r:embed="rId3">
            <a:alphaModFix/>
          </a:blip>
          <a:srcRect/>
          <a:stretch/>
        </p:blipFill>
        <p:spPr>
          <a:xfrm>
            <a:off x="5720955" y="1032213"/>
            <a:ext cx="2960414" cy="3746251"/>
          </a:xfrm>
          <a:prstGeom prst="rect">
            <a:avLst/>
          </a:prstGeom>
          <a:noFill/>
          <a:ln>
            <a:noFill/>
          </a:ln>
        </p:spPr>
      </p:pic>
      <p:sp>
        <p:nvSpPr>
          <p:cNvPr id="257" name="Google Shape;257;p41"/>
          <p:cNvSpPr txBox="1"/>
          <p:nvPr/>
        </p:nvSpPr>
        <p:spPr>
          <a:xfrm>
            <a:off x="783772" y="555172"/>
            <a:ext cx="5396593" cy="5308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3000" b="1" dirty="0">
                <a:solidFill>
                  <a:schemeClr val="dk1"/>
                </a:solidFill>
                <a:latin typeface="Montserrat ExtraBold"/>
                <a:ea typeface="Montserrat ExtraBold"/>
                <a:cs typeface="Montserrat ExtraBold"/>
                <a:sym typeface="Montserrat ExtraBold"/>
              </a:rPr>
              <a:t>4. FINDINGS</a:t>
            </a:r>
            <a:endParaRPr sz="3000" b="1" dirty="0">
              <a:solidFill>
                <a:schemeClr val="dk1"/>
              </a:solidFill>
              <a:latin typeface="Montserrat ExtraBold"/>
              <a:ea typeface="Montserrat ExtraBold"/>
              <a:cs typeface="Montserrat ExtraBold"/>
              <a:sym typeface="Montserrat ExtraBold"/>
            </a:endParaRPr>
          </a:p>
        </p:txBody>
      </p:sp>
      <p:sp>
        <p:nvSpPr>
          <p:cNvPr id="258" name="Google Shape;258;p41"/>
          <p:cNvSpPr txBox="1"/>
          <p:nvPr/>
        </p:nvSpPr>
        <p:spPr>
          <a:xfrm>
            <a:off x="944410" y="1226606"/>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dk1"/>
                </a:solidFill>
                <a:latin typeface="Montserrat SemiBold"/>
                <a:ea typeface="Montserrat SemiBold"/>
                <a:cs typeface="Montserrat SemiBold"/>
                <a:sym typeface="Montserrat SemiBold"/>
              </a:rPr>
              <a:t>B. PROCESS</a:t>
            </a:r>
            <a:endParaRPr sz="1600" b="1" dirty="0">
              <a:solidFill>
                <a:schemeClr val="dk1"/>
              </a:solidFill>
              <a:latin typeface="Montserrat SemiBold"/>
              <a:ea typeface="Montserrat SemiBold"/>
              <a:cs typeface="Montserrat SemiBold"/>
              <a:sym typeface="Montserrat SemiBold"/>
            </a:endParaRPr>
          </a:p>
        </p:txBody>
      </p:sp>
      <p:pic>
        <p:nvPicPr>
          <p:cNvPr id="259" name="Google Shape;259;p41"/>
          <p:cNvPicPr preferRelativeResize="0"/>
          <p:nvPr/>
        </p:nvPicPr>
        <p:blipFill rotWithShape="1">
          <a:blip r:embed="rId4">
            <a:alphaModFix/>
          </a:blip>
          <a:srcRect/>
          <a:stretch/>
        </p:blipFill>
        <p:spPr>
          <a:xfrm>
            <a:off x="7025797" y="203013"/>
            <a:ext cx="1918607" cy="472745"/>
          </a:xfrm>
          <a:prstGeom prst="rect">
            <a:avLst/>
          </a:prstGeom>
          <a:noFill/>
          <a:ln>
            <a:noFill/>
          </a:ln>
        </p:spPr>
      </p:pic>
      <p:sp>
        <p:nvSpPr>
          <p:cNvPr id="3" name="Slide Number Placeholder 2">
            <a:extLst>
              <a:ext uri="{FF2B5EF4-FFF2-40B4-BE49-F238E27FC236}">
                <a16:creationId xmlns:a16="http://schemas.microsoft.com/office/drawing/2014/main" id="{AD51EA1D-F766-71A8-A757-3EE23B3F7D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17</a:t>
            </a:fld>
            <a:endParaRPr lang="pl"/>
          </a:p>
        </p:txBody>
      </p:sp>
      <p:sp>
        <p:nvSpPr>
          <p:cNvPr id="2" name="TextBox 1">
            <a:extLst>
              <a:ext uri="{FF2B5EF4-FFF2-40B4-BE49-F238E27FC236}">
                <a16:creationId xmlns:a16="http://schemas.microsoft.com/office/drawing/2014/main" id="{F7CECC8D-FF0B-E006-6EAB-EB69C51E3EE5}"/>
              </a:ext>
            </a:extLst>
          </p:cNvPr>
          <p:cNvSpPr txBox="1"/>
          <p:nvPr/>
        </p:nvSpPr>
        <p:spPr>
          <a:xfrm>
            <a:off x="355553" y="1658720"/>
            <a:ext cx="4981430" cy="3539430"/>
          </a:xfrm>
          <a:prstGeom prst="rect">
            <a:avLst/>
          </a:prstGeom>
          <a:noFill/>
        </p:spPr>
        <p:txBody>
          <a:bodyPr wrap="square" rtlCol="0">
            <a:spAutoFit/>
          </a:bodyPr>
          <a:lstStyle/>
          <a:p>
            <a:pPr algn="ctr"/>
            <a:r>
              <a:rPr lang="en-CH" u="sng" dirty="0"/>
              <a:t>Selection process</a:t>
            </a:r>
          </a:p>
          <a:p>
            <a:pPr algn="just"/>
            <a:endParaRPr lang="en-CH" i="1" dirty="0"/>
          </a:p>
          <a:p>
            <a:pPr algn="just"/>
            <a:r>
              <a:rPr lang="en-CH" i="1" dirty="0"/>
              <a:t>“So we decided that we would do the selection ourselves. And that was a controversial step. […] However, we did put a lot of work into it, recruiting folks who had policy writing experience, who brought a really good wide set of experiences. So people who could represent some of these small communities, p</a:t>
            </a:r>
            <a:r>
              <a:rPr lang="en-GB" i="1" dirty="0" err="1"/>
              <a:t>eo</a:t>
            </a:r>
            <a:r>
              <a:rPr lang="en-CH" i="1" dirty="0"/>
              <a:t>ple who could represent groups that had seen higher levels of harassment than the main communities. But we also, of course, needed to have representatives from our large Wikis to make sure there is some harmony in how this policy is written with some of the local policies.”</a:t>
            </a:r>
          </a:p>
          <a:p>
            <a:pPr algn="just"/>
            <a:endParaRPr lang="en-CH" dirty="0"/>
          </a:p>
          <a:p>
            <a:pPr algn="just"/>
            <a:r>
              <a:rPr lang="en-CH" dirty="0"/>
              <a:t>				Interview 3</a:t>
            </a:r>
          </a:p>
          <a:p>
            <a:endParaRPr lang="en-CH" dirty="0"/>
          </a:p>
        </p:txBody>
      </p:sp>
    </p:spTree>
    <p:extLst>
      <p:ext uri="{BB962C8B-B14F-4D97-AF65-F5344CB8AC3E}">
        <p14:creationId xmlns:p14="http://schemas.microsoft.com/office/powerpoint/2010/main" val="257791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BE03"/>
        </a:solidFill>
        <a:effectLst/>
      </p:bgPr>
    </p:bg>
    <p:spTree>
      <p:nvGrpSpPr>
        <p:cNvPr id="1" name="Shape 255"/>
        <p:cNvGrpSpPr/>
        <p:nvPr/>
      </p:nvGrpSpPr>
      <p:grpSpPr>
        <a:xfrm>
          <a:off x="0" y="0"/>
          <a:ext cx="0" cy="0"/>
          <a:chOff x="0" y="0"/>
          <a:chExt cx="0" cy="0"/>
        </a:xfrm>
      </p:grpSpPr>
      <p:pic>
        <p:nvPicPr>
          <p:cNvPr id="256" name="Google Shape;256;p41"/>
          <p:cNvPicPr preferRelativeResize="0"/>
          <p:nvPr/>
        </p:nvPicPr>
        <p:blipFill rotWithShape="1">
          <a:blip r:embed="rId3">
            <a:alphaModFix/>
          </a:blip>
          <a:srcRect/>
          <a:stretch/>
        </p:blipFill>
        <p:spPr>
          <a:xfrm>
            <a:off x="5807240" y="992495"/>
            <a:ext cx="2848119" cy="4088535"/>
          </a:xfrm>
          <a:prstGeom prst="rect">
            <a:avLst/>
          </a:prstGeom>
          <a:noFill/>
          <a:ln>
            <a:noFill/>
          </a:ln>
        </p:spPr>
      </p:pic>
      <p:sp>
        <p:nvSpPr>
          <p:cNvPr id="257" name="Google Shape;257;p41"/>
          <p:cNvSpPr txBox="1"/>
          <p:nvPr/>
        </p:nvSpPr>
        <p:spPr>
          <a:xfrm>
            <a:off x="783771" y="259251"/>
            <a:ext cx="5396593" cy="5308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3000" b="1" dirty="0">
                <a:solidFill>
                  <a:schemeClr val="dk1"/>
                </a:solidFill>
                <a:latin typeface="Montserrat ExtraBold"/>
                <a:ea typeface="Montserrat ExtraBold"/>
                <a:cs typeface="Montserrat ExtraBold"/>
                <a:sym typeface="Montserrat ExtraBold"/>
              </a:rPr>
              <a:t>4. FINDINGS</a:t>
            </a:r>
            <a:endParaRPr sz="3000" b="1" dirty="0">
              <a:solidFill>
                <a:schemeClr val="dk1"/>
              </a:solidFill>
              <a:latin typeface="Montserrat ExtraBold"/>
              <a:ea typeface="Montserrat ExtraBold"/>
              <a:cs typeface="Montserrat ExtraBold"/>
              <a:sym typeface="Montserrat ExtraBold"/>
            </a:endParaRPr>
          </a:p>
        </p:txBody>
      </p:sp>
      <p:sp>
        <p:nvSpPr>
          <p:cNvPr id="258" name="Google Shape;258;p41"/>
          <p:cNvSpPr txBox="1"/>
          <p:nvPr/>
        </p:nvSpPr>
        <p:spPr>
          <a:xfrm>
            <a:off x="944410" y="953890"/>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dk1"/>
                </a:solidFill>
                <a:latin typeface="Montserrat SemiBold"/>
                <a:ea typeface="Montserrat SemiBold"/>
                <a:cs typeface="Montserrat SemiBold"/>
                <a:sym typeface="Montserrat SemiBold"/>
              </a:rPr>
              <a:t>B. PROCESS</a:t>
            </a:r>
            <a:endParaRPr sz="1600" b="1" dirty="0">
              <a:solidFill>
                <a:schemeClr val="dk1"/>
              </a:solidFill>
              <a:latin typeface="Montserrat SemiBold"/>
              <a:ea typeface="Montserrat SemiBold"/>
              <a:cs typeface="Montserrat SemiBold"/>
              <a:sym typeface="Montserrat SemiBold"/>
            </a:endParaRPr>
          </a:p>
        </p:txBody>
      </p:sp>
      <p:pic>
        <p:nvPicPr>
          <p:cNvPr id="259" name="Google Shape;259;p41"/>
          <p:cNvPicPr preferRelativeResize="0"/>
          <p:nvPr/>
        </p:nvPicPr>
        <p:blipFill rotWithShape="1">
          <a:blip r:embed="rId4">
            <a:alphaModFix/>
          </a:blip>
          <a:srcRect/>
          <a:stretch/>
        </p:blipFill>
        <p:spPr>
          <a:xfrm>
            <a:off x="7089965" y="145415"/>
            <a:ext cx="1918607" cy="472745"/>
          </a:xfrm>
          <a:prstGeom prst="rect">
            <a:avLst/>
          </a:prstGeom>
          <a:noFill/>
          <a:ln>
            <a:noFill/>
          </a:ln>
        </p:spPr>
      </p:pic>
      <p:sp>
        <p:nvSpPr>
          <p:cNvPr id="3" name="Slide Number Placeholder 2">
            <a:extLst>
              <a:ext uri="{FF2B5EF4-FFF2-40B4-BE49-F238E27FC236}">
                <a16:creationId xmlns:a16="http://schemas.microsoft.com/office/drawing/2014/main" id="{AD51EA1D-F766-71A8-A757-3EE23B3F7D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18</a:t>
            </a:fld>
            <a:endParaRPr lang="pl"/>
          </a:p>
        </p:txBody>
      </p:sp>
      <p:sp>
        <p:nvSpPr>
          <p:cNvPr id="5" name="TextBox 4">
            <a:extLst>
              <a:ext uri="{FF2B5EF4-FFF2-40B4-BE49-F238E27FC236}">
                <a16:creationId xmlns:a16="http://schemas.microsoft.com/office/drawing/2014/main" id="{2E8E1AE6-D713-296C-260A-FE58405B478F}"/>
              </a:ext>
            </a:extLst>
          </p:cNvPr>
          <p:cNvSpPr txBox="1"/>
          <p:nvPr/>
        </p:nvSpPr>
        <p:spPr>
          <a:xfrm>
            <a:off x="293741" y="1269490"/>
            <a:ext cx="5309937" cy="3970318"/>
          </a:xfrm>
          <a:prstGeom prst="rect">
            <a:avLst/>
          </a:prstGeom>
          <a:noFill/>
        </p:spPr>
        <p:txBody>
          <a:bodyPr wrap="square" rtlCol="0">
            <a:spAutoFit/>
          </a:bodyPr>
          <a:lstStyle/>
          <a:p>
            <a:pPr algn="ctr"/>
            <a:r>
              <a:rPr lang="en-CH" u="sng" dirty="0"/>
              <a:t>Debates: The Meaning of ‘Race’ (Phase 1)</a:t>
            </a:r>
          </a:p>
          <a:p>
            <a:pPr algn="ctr"/>
            <a:endParaRPr lang="en-CH" dirty="0"/>
          </a:p>
          <a:p>
            <a:pPr algn="just"/>
            <a:r>
              <a:rPr lang="en-CH" i="1" dirty="0"/>
              <a:t>“[…] There was the challenge of identifying values that were universal. Like, when you talk about race, what does it mean to different people?”</a:t>
            </a:r>
          </a:p>
          <a:p>
            <a:endParaRPr lang="en-CH" dirty="0"/>
          </a:p>
          <a:p>
            <a:r>
              <a:rPr lang="en-CH" dirty="0"/>
              <a:t>				Interview 6</a:t>
            </a:r>
          </a:p>
          <a:p>
            <a:endParaRPr lang="en-CH" dirty="0"/>
          </a:p>
          <a:p>
            <a:pPr algn="just"/>
            <a:r>
              <a:rPr lang="en-CH" i="1" dirty="0"/>
              <a:t>“[…] at another point where we had a lot of discussion was the word ‘race’ […] And I said to myself, ‘I don’t w</a:t>
            </a:r>
            <a:r>
              <a:rPr lang="en-GB" i="1" dirty="0"/>
              <a:t>an</a:t>
            </a:r>
            <a:r>
              <a:rPr lang="en-CH" i="1" dirty="0"/>
              <a:t>t this word in the Code of Conduct, because in no ethical code in [name of country], even in university ethical codes, you don’t see the word race in Europe, because nobody accepts that there are different races.”</a:t>
            </a:r>
          </a:p>
          <a:p>
            <a:pPr algn="just"/>
            <a:endParaRPr lang="en-CH" dirty="0"/>
          </a:p>
          <a:p>
            <a:pPr algn="just"/>
            <a:r>
              <a:rPr lang="en-CH" dirty="0"/>
              <a:t>				Interview 1</a:t>
            </a:r>
          </a:p>
          <a:p>
            <a:pPr algn="just"/>
            <a:r>
              <a:rPr lang="en-CH" dirty="0">
                <a:sym typeface="Wingdings" pitchFamily="2" charset="2"/>
              </a:rPr>
              <a:t> Compare Art. 2 with Art. 3(1) UCoC </a:t>
            </a:r>
            <a:endParaRPr lang="en-CH" dirty="0"/>
          </a:p>
          <a:p>
            <a:endParaRPr lang="en-CH"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3289"/>
        </a:solidFill>
        <a:effectLst/>
      </p:bgPr>
    </p:bg>
    <p:spTree>
      <p:nvGrpSpPr>
        <p:cNvPr id="1" name="Shape 295"/>
        <p:cNvGrpSpPr/>
        <p:nvPr/>
      </p:nvGrpSpPr>
      <p:grpSpPr>
        <a:xfrm>
          <a:off x="0" y="0"/>
          <a:ext cx="0" cy="0"/>
          <a:chOff x="0" y="0"/>
          <a:chExt cx="0" cy="0"/>
        </a:xfrm>
      </p:grpSpPr>
      <p:pic>
        <p:nvPicPr>
          <p:cNvPr id="296" name="Google Shape;296;p45"/>
          <p:cNvPicPr preferRelativeResize="0"/>
          <p:nvPr/>
        </p:nvPicPr>
        <p:blipFill rotWithShape="1">
          <a:blip r:embed="rId3">
            <a:alphaModFix/>
          </a:blip>
          <a:srcRect/>
          <a:stretch/>
        </p:blipFill>
        <p:spPr>
          <a:xfrm>
            <a:off x="5708128" y="1384406"/>
            <a:ext cx="3232319" cy="3138812"/>
          </a:xfrm>
          <a:prstGeom prst="rect">
            <a:avLst/>
          </a:prstGeom>
          <a:noFill/>
          <a:ln>
            <a:noFill/>
          </a:ln>
        </p:spPr>
      </p:pic>
      <p:sp>
        <p:nvSpPr>
          <p:cNvPr id="297" name="Google Shape;297;p45"/>
          <p:cNvSpPr txBox="1"/>
          <p:nvPr/>
        </p:nvSpPr>
        <p:spPr>
          <a:xfrm>
            <a:off x="783772" y="555172"/>
            <a:ext cx="5396593" cy="5308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3000" b="1" dirty="0">
                <a:solidFill>
                  <a:schemeClr val="lt1"/>
                </a:solidFill>
                <a:latin typeface="Montserrat ExtraBold"/>
                <a:ea typeface="Montserrat ExtraBold"/>
                <a:cs typeface="Montserrat ExtraBold"/>
                <a:sym typeface="Montserrat ExtraBold"/>
              </a:rPr>
              <a:t>4. FINDINGS</a:t>
            </a:r>
            <a:endParaRPr sz="3000" b="1" dirty="0">
              <a:solidFill>
                <a:schemeClr val="lt1"/>
              </a:solidFill>
              <a:latin typeface="Montserrat ExtraBold"/>
              <a:ea typeface="Montserrat ExtraBold"/>
              <a:cs typeface="Montserrat ExtraBold"/>
              <a:sym typeface="Montserrat ExtraBold"/>
            </a:endParaRPr>
          </a:p>
        </p:txBody>
      </p:sp>
      <p:sp>
        <p:nvSpPr>
          <p:cNvPr id="298" name="Google Shape;298;p45"/>
          <p:cNvSpPr txBox="1"/>
          <p:nvPr/>
        </p:nvSpPr>
        <p:spPr>
          <a:xfrm>
            <a:off x="1024650" y="1226606"/>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600" b="1" dirty="0">
                <a:solidFill>
                  <a:schemeClr val="lt1"/>
                </a:solidFill>
                <a:latin typeface="Montserrat SemiBold"/>
                <a:ea typeface="Montserrat SemiBold"/>
                <a:cs typeface="Montserrat SemiBold"/>
                <a:sym typeface="Montserrat SemiBold"/>
              </a:rPr>
              <a:t>C. ENFORCEMENT</a:t>
            </a:r>
            <a:endParaRPr sz="1600" b="1" dirty="0">
              <a:solidFill>
                <a:schemeClr val="lt1"/>
              </a:solidFill>
              <a:latin typeface="Montserrat SemiBold"/>
              <a:ea typeface="Montserrat SemiBold"/>
              <a:cs typeface="Montserrat SemiBold"/>
              <a:sym typeface="Montserrat SemiBold"/>
            </a:endParaRPr>
          </a:p>
        </p:txBody>
      </p:sp>
      <p:pic>
        <p:nvPicPr>
          <p:cNvPr id="299" name="Google Shape;299;p45"/>
          <p:cNvPicPr preferRelativeResize="0"/>
          <p:nvPr/>
        </p:nvPicPr>
        <p:blipFill rotWithShape="1">
          <a:blip r:embed="rId4">
            <a:alphaModFix/>
          </a:blip>
          <a:srcRect/>
          <a:stretch/>
        </p:blipFill>
        <p:spPr>
          <a:xfrm>
            <a:off x="7041680" y="360799"/>
            <a:ext cx="1733185" cy="388746"/>
          </a:xfrm>
          <a:prstGeom prst="rect">
            <a:avLst/>
          </a:prstGeom>
          <a:noFill/>
          <a:ln>
            <a:noFill/>
          </a:ln>
        </p:spPr>
      </p:pic>
      <p:sp>
        <p:nvSpPr>
          <p:cNvPr id="3" name="Slide Number Placeholder 2">
            <a:extLst>
              <a:ext uri="{FF2B5EF4-FFF2-40B4-BE49-F238E27FC236}">
                <a16:creationId xmlns:a16="http://schemas.microsoft.com/office/drawing/2014/main" id="{C13B3967-AFBF-CD40-A162-94334513B3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19</a:t>
            </a:fld>
            <a:endParaRPr lang="pl"/>
          </a:p>
        </p:txBody>
      </p:sp>
      <p:sp>
        <p:nvSpPr>
          <p:cNvPr id="4" name="TextBox 3">
            <a:extLst>
              <a:ext uri="{FF2B5EF4-FFF2-40B4-BE49-F238E27FC236}">
                <a16:creationId xmlns:a16="http://schemas.microsoft.com/office/drawing/2014/main" id="{EB3308E3-EEA8-A539-7C25-38C5FB5C2A85}"/>
              </a:ext>
            </a:extLst>
          </p:cNvPr>
          <p:cNvSpPr txBox="1"/>
          <p:nvPr/>
        </p:nvSpPr>
        <p:spPr>
          <a:xfrm>
            <a:off x="414662" y="1682756"/>
            <a:ext cx="4830168" cy="307777"/>
          </a:xfrm>
          <a:prstGeom prst="rect">
            <a:avLst/>
          </a:prstGeom>
          <a:noFill/>
        </p:spPr>
        <p:txBody>
          <a:bodyPr wrap="none" rtlCol="0">
            <a:spAutoFit/>
          </a:bodyPr>
          <a:lstStyle/>
          <a:p>
            <a:r>
              <a:rPr lang="en-CH" u="sng" dirty="0">
                <a:solidFill>
                  <a:schemeClr val="bg1"/>
                </a:solidFill>
              </a:rPr>
              <a:t>A Balance between Bottom-up and Top-down Governance </a:t>
            </a:r>
          </a:p>
        </p:txBody>
      </p:sp>
      <p:sp>
        <p:nvSpPr>
          <p:cNvPr id="2" name="TextBox 1">
            <a:extLst>
              <a:ext uri="{FF2B5EF4-FFF2-40B4-BE49-F238E27FC236}">
                <a16:creationId xmlns:a16="http://schemas.microsoft.com/office/drawing/2014/main" id="{47EF755A-4BB2-F5A6-FECA-2D2C1C1703E6}"/>
              </a:ext>
            </a:extLst>
          </p:cNvPr>
          <p:cNvSpPr txBox="1"/>
          <p:nvPr/>
        </p:nvSpPr>
        <p:spPr>
          <a:xfrm>
            <a:off x="158435" y="2315369"/>
            <a:ext cx="5149516" cy="2677656"/>
          </a:xfrm>
          <a:prstGeom prst="rect">
            <a:avLst/>
          </a:prstGeom>
          <a:noFill/>
        </p:spPr>
        <p:txBody>
          <a:bodyPr wrap="square" rtlCol="0">
            <a:spAutoFit/>
          </a:bodyPr>
          <a:lstStyle/>
          <a:p>
            <a:pPr algn="just"/>
            <a:r>
              <a:rPr lang="en-CH" i="1" dirty="0">
                <a:solidFill>
                  <a:schemeClr val="bg1"/>
                </a:solidFill>
              </a:rPr>
              <a:t>“Halfway through the R</a:t>
            </a:r>
            <a:r>
              <a:rPr lang="en-GB" i="1" dirty="0">
                <a:solidFill>
                  <a:schemeClr val="bg1"/>
                </a:solidFill>
              </a:rPr>
              <a:t>e</a:t>
            </a:r>
            <a:r>
              <a:rPr lang="en-CH" i="1" dirty="0">
                <a:solidFill>
                  <a:schemeClr val="bg1"/>
                </a:solidFill>
              </a:rPr>
              <a:t>visions Com</a:t>
            </a:r>
            <a:r>
              <a:rPr lang="en-GB" i="1" dirty="0">
                <a:solidFill>
                  <a:schemeClr val="bg1"/>
                </a:solidFill>
              </a:rPr>
              <a:t>m</a:t>
            </a:r>
            <a:r>
              <a:rPr lang="en-CH" i="1" dirty="0">
                <a:solidFill>
                  <a:schemeClr val="bg1"/>
                </a:solidFill>
              </a:rPr>
              <a:t>ittee, one of the Committee members brought up the concept of subsidiarity [which is] the idea that the smallest, most local body should handle issues, unless it is beyond their capability, at which point then it escalates. But if a smaller, more regional, more local body can handle, it should.”</a:t>
            </a:r>
          </a:p>
          <a:p>
            <a:endParaRPr lang="en-CH" dirty="0">
              <a:solidFill>
                <a:schemeClr val="bg1"/>
              </a:solidFill>
            </a:endParaRPr>
          </a:p>
          <a:p>
            <a:r>
              <a:rPr lang="en-CH" dirty="0">
                <a:solidFill>
                  <a:schemeClr val="bg1"/>
                </a:solidFill>
              </a:rPr>
              <a:t>				Interview 19</a:t>
            </a:r>
          </a:p>
          <a:p>
            <a:endParaRPr lang="en-CH" dirty="0">
              <a:solidFill>
                <a:schemeClr val="bg1"/>
              </a:solidFill>
            </a:endParaRPr>
          </a:p>
          <a:p>
            <a:pPr algn="just"/>
            <a:r>
              <a:rPr lang="en-CH" dirty="0">
                <a:solidFill>
                  <a:schemeClr val="bg1"/>
                </a:solidFill>
                <a:sym typeface="Wingdings" pitchFamily="2" charset="2"/>
              </a:rPr>
              <a:t> UCoC Enforcement Guidelines, Ch1: </a:t>
            </a:r>
            <a:r>
              <a:rPr lang="en-CH" i="1" dirty="0">
                <a:solidFill>
                  <a:schemeClr val="bg1"/>
                </a:solidFill>
                <a:sym typeface="Wingdings" pitchFamily="2" charset="2"/>
              </a:rPr>
              <a:t>“In line with the movement principle of decentralisation, the UCoC should be enforced at the most relevant local level possible.”</a:t>
            </a:r>
            <a:endParaRPr lang="en-CH" i="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0001"/>
        </a:solidFill>
        <a:effectLst/>
      </p:bgPr>
    </p:bg>
    <p:spTree>
      <p:nvGrpSpPr>
        <p:cNvPr id="1" name="Shape 374"/>
        <p:cNvGrpSpPr/>
        <p:nvPr/>
      </p:nvGrpSpPr>
      <p:grpSpPr>
        <a:xfrm>
          <a:off x="0" y="0"/>
          <a:ext cx="0" cy="0"/>
          <a:chOff x="0" y="0"/>
          <a:chExt cx="0" cy="0"/>
        </a:xfrm>
      </p:grpSpPr>
      <p:pic>
        <p:nvPicPr>
          <p:cNvPr id="375" name="Google Shape;375;p54"/>
          <p:cNvPicPr preferRelativeResize="0"/>
          <p:nvPr/>
        </p:nvPicPr>
        <p:blipFill rotWithShape="1">
          <a:blip r:embed="rId3">
            <a:alphaModFix/>
          </a:blip>
          <a:srcRect/>
          <a:stretch/>
        </p:blipFill>
        <p:spPr>
          <a:xfrm>
            <a:off x="7414461" y="273711"/>
            <a:ext cx="1552733" cy="401945"/>
          </a:xfrm>
          <a:prstGeom prst="rect">
            <a:avLst/>
          </a:prstGeom>
          <a:noFill/>
          <a:ln>
            <a:noFill/>
          </a:ln>
        </p:spPr>
      </p:pic>
      <p:pic>
        <p:nvPicPr>
          <p:cNvPr id="376" name="Google Shape;376;p54"/>
          <p:cNvPicPr preferRelativeResize="0"/>
          <p:nvPr/>
        </p:nvPicPr>
        <p:blipFill rotWithShape="1">
          <a:blip r:embed="rId4">
            <a:alphaModFix/>
          </a:blip>
          <a:srcRect/>
          <a:stretch/>
        </p:blipFill>
        <p:spPr>
          <a:xfrm>
            <a:off x="4572000" y="1158297"/>
            <a:ext cx="3745888" cy="3745888"/>
          </a:xfrm>
          <a:prstGeom prst="rect">
            <a:avLst/>
          </a:prstGeom>
          <a:noFill/>
          <a:ln>
            <a:noFill/>
          </a:ln>
        </p:spPr>
      </p:pic>
      <p:sp>
        <p:nvSpPr>
          <p:cNvPr id="377" name="Google Shape;377;p54"/>
          <p:cNvSpPr txBox="1"/>
          <p:nvPr/>
        </p:nvSpPr>
        <p:spPr>
          <a:xfrm>
            <a:off x="1153257" y="1158297"/>
            <a:ext cx="4307420" cy="3023874"/>
          </a:xfrm>
          <a:prstGeom prst="rect">
            <a:avLst/>
          </a:prstGeom>
          <a:noFill/>
          <a:ln>
            <a:noFill/>
          </a:ln>
        </p:spPr>
        <p:txBody>
          <a:bodyPr spcFirstLastPara="1" wrap="square" lIns="68575" tIns="34275" rIns="68575" bIns="34275" anchor="t" anchorCtr="0">
            <a:spAutoFit/>
          </a:bodyPr>
          <a:lstStyle/>
          <a:p>
            <a:pPr marL="127000" marR="0" lvl="0" algn="ctr" rtl="0">
              <a:lnSpc>
                <a:spcPct val="150000"/>
              </a:lnSpc>
              <a:spcBef>
                <a:spcPts val="0"/>
              </a:spcBef>
              <a:spcAft>
                <a:spcPts val="0"/>
              </a:spcAft>
              <a:buClr>
                <a:schemeClr val="lt1"/>
              </a:buClr>
              <a:buSzPts val="1600"/>
            </a:pPr>
            <a:endParaRPr lang="pl" sz="1600" dirty="0">
              <a:solidFill>
                <a:schemeClr val="lt1"/>
              </a:solidFill>
              <a:latin typeface="Montserrat"/>
              <a:ea typeface="Montserrat"/>
              <a:cs typeface="Montserrat"/>
              <a:sym typeface="Montserrat"/>
            </a:endParaRPr>
          </a:p>
          <a:p>
            <a:pPr marL="469900" marR="0" lvl="0" indent="-342900" algn="l" rtl="0">
              <a:lnSpc>
                <a:spcPct val="150000"/>
              </a:lnSpc>
              <a:spcBef>
                <a:spcPts val="0"/>
              </a:spcBef>
              <a:spcAft>
                <a:spcPts val="0"/>
              </a:spcAft>
              <a:buClr>
                <a:schemeClr val="lt1"/>
              </a:buClr>
              <a:buSzPts val="1600"/>
              <a:buFont typeface="+mj-lt"/>
              <a:buAutoNum type="arabicPeriod"/>
            </a:pPr>
            <a:r>
              <a:rPr lang="pl" sz="1600" dirty="0">
                <a:solidFill>
                  <a:schemeClr val="lt1"/>
                </a:solidFill>
                <a:latin typeface="Montserrat"/>
                <a:ea typeface="Montserrat"/>
                <a:cs typeface="Montserrat"/>
                <a:sym typeface="Montserrat"/>
              </a:rPr>
              <a:t>BACKGROUND</a:t>
            </a:r>
          </a:p>
          <a:p>
            <a:pPr marL="469900" marR="0" lvl="0" indent="-342900" algn="l" rtl="0">
              <a:lnSpc>
                <a:spcPct val="150000"/>
              </a:lnSpc>
              <a:spcBef>
                <a:spcPts val="0"/>
              </a:spcBef>
              <a:spcAft>
                <a:spcPts val="0"/>
              </a:spcAft>
              <a:buClr>
                <a:schemeClr val="lt1"/>
              </a:buClr>
              <a:buSzPts val="1600"/>
              <a:buFont typeface="+mj-lt"/>
              <a:buAutoNum type="arabicPeriod"/>
            </a:pPr>
            <a:endParaRPr lang="pl" sz="1600" dirty="0">
              <a:solidFill>
                <a:schemeClr val="lt1"/>
              </a:solidFill>
              <a:latin typeface="Montserrat"/>
              <a:ea typeface="Montserrat"/>
              <a:cs typeface="Montserrat"/>
              <a:sym typeface="Montserrat"/>
            </a:endParaRPr>
          </a:p>
          <a:p>
            <a:pPr marL="469900" marR="0" lvl="0" indent="-342900" algn="l" rtl="0">
              <a:lnSpc>
                <a:spcPct val="150000"/>
              </a:lnSpc>
              <a:spcBef>
                <a:spcPts val="0"/>
              </a:spcBef>
              <a:spcAft>
                <a:spcPts val="0"/>
              </a:spcAft>
              <a:buClr>
                <a:schemeClr val="lt1"/>
              </a:buClr>
              <a:buSzPts val="1600"/>
              <a:buFont typeface="+mj-lt"/>
              <a:buAutoNum type="arabicPeriod"/>
            </a:pPr>
            <a:r>
              <a:rPr lang="en-GB" sz="1600" dirty="0">
                <a:solidFill>
                  <a:schemeClr val="lt1"/>
                </a:solidFill>
                <a:latin typeface="Montserrat"/>
                <a:ea typeface="Montserrat"/>
                <a:cs typeface="Montserrat"/>
                <a:sym typeface="Montserrat"/>
              </a:rPr>
              <a:t>METHODS</a:t>
            </a:r>
          </a:p>
          <a:p>
            <a:pPr marL="469900" marR="0" lvl="0" indent="-342900" algn="l" rtl="0">
              <a:lnSpc>
                <a:spcPct val="150000"/>
              </a:lnSpc>
              <a:spcBef>
                <a:spcPts val="0"/>
              </a:spcBef>
              <a:spcAft>
                <a:spcPts val="0"/>
              </a:spcAft>
              <a:buClr>
                <a:schemeClr val="lt1"/>
              </a:buClr>
              <a:buSzPts val="1600"/>
              <a:buFont typeface="+mj-lt"/>
              <a:buAutoNum type="arabicPeriod"/>
            </a:pPr>
            <a:endParaRPr lang="en-GB" sz="1600" dirty="0">
              <a:solidFill>
                <a:schemeClr val="lt1"/>
              </a:solidFill>
              <a:latin typeface="Montserrat"/>
              <a:ea typeface="Montserrat"/>
              <a:cs typeface="Montserrat"/>
              <a:sym typeface="Montserrat"/>
            </a:endParaRPr>
          </a:p>
          <a:p>
            <a:pPr marL="469900" marR="0" lvl="0" indent="-342900" algn="l" rtl="0">
              <a:lnSpc>
                <a:spcPct val="150000"/>
              </a:lnSpc>
              <a:spcBef>
                <a:spcPts val="0"/>
              </a:spcBef>
              <a:spcAft>
                <a:spcPts val="0"/>
              </a:spcAft>
              <a:buClr>
                <a:schemeClr val="lt1"/>
              </a:buClr>
              <a:buSzPts val="1600"/>
              <a:buFont typeface="+mj-lt"/>
              <a:buAutoNum type="arabicPeriod"/>
            </a:pPr>
            <a:r>
              <a:rPr lang="en-GB" sz="1600" dirty="0">
                <a:solidFill>
                  <a:schemeClr val="lt1"/>
                </a:solidFill>
                <a:latin typeface="Montserrat"/>
                <a:ea typeface="Montserrat"/>
                <a:cs typeface="Montserrat"/>
                <a:sym typeface="Montserrat"/>
              </a:rPr>
              <a:t>DATA</a:t>
            </a:r>
          </a:p>
          <a:p>
            <a:pPr marL="469900" marR="0" lvl="0" indent="-342900" algn="l" rtl="0">
              <a:lnSpc>
                <a:spcPct val="150000"/>
              </a:lnSpc>
              <a:spcBef>
                <a:spcPts val="0"/>
              </a:spcBef>
              <a:spcAft>
                <a:spcPts val="0"/>
              </a:spcAft>
              <a:buClr>
                <a:schemeClr val="lt1"/>
              </a:buClr>
              <a:buSzPts val="1600"/>
              <a:buFont typeface="+mj-lt"/>
              <a:buAutoNum type="arabicPeriod"/>
            </a:pPr>
            <a:endParaRPr lang="en-GB" sz="1600" dirty="0">
              <a:solidFill>
                <a:schemeClr val="lt1"/>
              </a:solidFill>
              <a:latin typeface="Montserrat"/>
              <a:ea typeface="Montserrat"/>
              <a:cs typeface="Montserrat"/>
              <a:sym typeface="Montserrat"/>
            </a:endParaRPr>
          </a:p>
          <a:p>
            <a:pPr marL="469900" marR="0" lvl="0" indent="-342900" algn="l" rtl="0">
              <a:lnSpc>
                <a:spcPct val="150000"/>
              </a:lnSpc>
              <a:spcBef>
                <a:spcPts val="0"/>
              </a:spcBef>
              <a:spcAft>
                <a:spcPts val="0"/>
              </a:spcAft>
              <a:buClr>
                <a:schemeClr val="lt1"/>
              </a:buClr>
              <a:buSzPts val="1600"/>
              <a:buFont typeface="+mj-lt"/>
              <a:buAutoNum type="arabicPeriod"/>
            </a:pPr>
            <a:r>
              <a:rPr lang="en-GB" sz="1600" dirty="0">
                <a:solidFill>
                  <a:schemeClr val="lt1"/>
                </a:solidFill>
                <a:latin typeface="Montserrat"/>
                <a:ea typeface="Montserrat"/>
                <a:cs typeface="Montserrat"/>
                <a:sym typeface="Montserrat"/>
              </a:rPr>
              <a:t>FINDINGS</a:t>
            </a:r>
            <a:endParaRPr sz="1600" dirty="0">
              <a:solidFill>
                <a:schemeClr val="lt1"/>
              </a:solidFill>
              <a:latin typeface="Montserrat"/>
              <a:ea typeface="Montserrat"/>
              <a:cs typeface="Montserrat"/>
              <a:sym typeface="Montserrat"/>
            </a:endParaRPr>
          </a:p>
        </p:txBody>
      </p:sp>
      <p:sp>
        <p:nvSpPr>
          <p:cNvPr id="3" name="TextBox 2">
            <a:extLst>
              <a:ext uri="{FF2B5EF4-FFF2-40B4-BE49-F238E27FC236}">
                <a16:creationId xmlns:a16="http://schemas.microsoft.com/office/drawing/2014/main" id="{1F3C6EF6-63FA-F741-A92D-72C64040AD54}"/>
              </a:ext>
            </a:extLst>
          </p:cNvPr>
          <p:cNvSpPr txBox="1"/>
          <p:nvPr/>
        </p:nvSpPr>
        <p:spPr>
          <a:xfrm>
            <a:off x="3323009" y="474683"/>
            <a:ext cx="2217274" cy="615553"/>
          </a:xfrm>
          <a:prstGeom prst="rect">
            <a:avLst/>
          </a:prstGeom>
          <a:noFill/>
        </p:spPr>
        <p:txBody>
          <a:bodyPr wrap="none" rtlCol="0">
            <a:spAutoFit/>
          </a:bodyPr>
          <a:lstStyle/>
          <a:p>
            <a:r>
              <a:rPr lang="en-CH" sz="3400" b="1" dirty="0">
                <a:solidFill>
                  <a:schemeClr val="bg1"/>
                </a:solidFill>
                <a:latin typeface="Montserrat" pitchFamily="2" charset="77"/>
              </a:rPr>
              <a:t>OUTLINE</a:t>
            </a:r>
          </a:p>
        </p:txBody>
      </p:sp>
      <p:sp>
        <p:nvSpPr>
          <p:cNvPr id="5" name="Slide Number Placeholder 4">
            <a:extLst>
              <a:ext uri="{FF2B5EF4-FFF2-40B4-BE49-F238E27FC236}">
                <a16:creationId xmlns:a16="http://schemas.microsoft.com/office/drawing/2014/main" id="{172FA2ED-2AEA-489E-B71C-2EB46B2C0D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solidFill>
                  <a:schemeClr val="bg1"/>
                </a:solidFill>
              </a:rPr>
              <a:t>2</a:t>
            </a:fld>
            <a:endParaRPr lang="pl"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29966"/>
        </a:solidFill>
        <a:effectLst/>
      </p:bgPr>
    </p:bg>
    <p:spTree>
      <p:nvGrpSpPr>
        <p:cNvPr id="1" name="Shape 275"/>
        <p:cNvGrpSpPr/>
        <p:nvPr/>
      </p:nvGrpSpPr>
      <p:grpSpPr>
        <a:xfrm>
          <a:off x="0" y="0"/>
          <a:ext cx="0" cy="0"/>
          <a:chOff x="0" y="0"/>
          <a:chExt cx="0" cy="0"/>
        </a:xfrm>
      </p:grpSpPr>
      <p:pic>
        <p:nvPicPr>
          <p:cNvPr id="276" name="Google Shape;276;p43"/>
          <p:cNvPicPr preferRelativeResize="0"/>
          <p:nvPr/>
        </p:nvPicPr>
        <p:blipFill rotWithShape="1">
          <a:blip r:embed="rId3">
            <a:alphaModFix/>
          </a:blip>
          <a:srcRect/>
          <a:stretch/>
        </p:blipFill>
        <p:spPr>
          <a:xfrm>
            <a:off x="5494421" y="970547"/>
            <a:ext cx="3773852" cy="3801816"/>
          </a:xfrm>
          <a:prstGeom prst="rect">
            <a:avLst/>
          </a:prstGeom>
          <a:noFill/>
          <a:ln>
            <a:noFill/>
          </a:ln>
        </p:spPr>
      </p:pic>
      <p:sp>
        <p:nvSpPr>
          <p:cNvPr id="277" name="Google Shape;277;p43"/>
          <p:cNvSpPr txBox="1"/>
          <p:nvPr/>
        </p:nvSpPr>
        <p:spPr>
          <a:xfrm>
            <a:off x="783772" y="555172"/>
            <a:ext cx="5396700" cy="5308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3000" dirty="0">
                <a:solidFill>
                  <a:schemeClr val="dk1"/>
                </a:solidFill>
                <a:latin typeface="Montserrat ExtraBold"/>
                <a:ea typeface="Montserrat ExtraBold"/>
                <a:cs typeface="Montserrat ExtraBold"/>
                <a:sym typeface="Montserrat ExtraBold"/>
              </a:rPr>
              <a:t>4. FINDINGS</a:t>
            </a:r>
            <a:endParaRPr sz="3000" dirty="0">
              <a:solidFill>
                <a:schemeClr val="dk1"/>
              </a:solidFill>
              <a:latin typeface="Montserrat ExtraBold"/>
              <a:ea typeface="Montserrat ExtraBold"/>
              <a:cs typeface="Montserrat ExtraBold"/>
              <a:sym typeface="Montserrat ExtraBold"/>
            </a:endParaRPr>
          </a:p>
        </p:txBody>
      </p:sp>
      <p:sp>
        <p:nvSpPr>
          <p:cNvPr id="278" name="Google Shape;278;p43"/>
          <p:cNvSpPr txBox="1"/>
          <p:nvPr/>
        </p:nvSpPr>
        <p:spPr>
          <a:xfrm>
            <a:off x="1024650" y="1147209"/>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dk1"/>
                </a:solidFill>
                <a:latin typeface="Montserrat"/>
                <a:ea typeface="Montserrat"/>
                <a:cs typeface="Montserrat"/>
                <a:sym typeface="Montserrat"/>
              </a:rPr>
              <a:t>D. LOCAL RECEPTION</a:t>
            </a:r>
            <a:endParaRPr sz="1600" b="1" dirty="0">
              <a:solidFill>
                <a:schemeClr val="dk1"/>
              </a:solidFill>
              <a:latin typeface="Montserrat"/>
              <a:ea typeface="Montserrat"/>
              <a:cs typeface="Montserrat"/>
              <a:sym typeface="Montserrat"/>
            </a:endParaRPr>
          </a:p>
        </p:txBody>
      </p:sp>
      <p:pic>
        <p:nvPicPr>
          <p:cNvPr id="279" name="Google Shape;279;p43"/>
          <p:cNvPicPr preferRelativeResize="0"/>
          <p:nvPr/>
        </p:nvPicPr>
        <p:blipFill rotWithShape="1">
          <a:blip r:embed="rId4">
            <a:alphaModFix/>
          </a:blip>
          <a:srcRect/>
          <a:stretch/>
        </p:blipFill>
        <p:spPr>
          <a:xfrm>
            <a:off x="501817" y="4222506"/>
            <a:ext cx="1671309" cy="365822"/>
          </a:xfrm>
          <a:prstGeom prst="rect">
            <a:avLst/>
          </a:prstGeom>
          <a:noFill/>
          <a:ln>
            <a:noFill/>
          </a:ln>
        </p:spPr>
      </p:pic>
      <p:sp>
        <p:nvSpPr>
          <p:cNvPr id="3" name="Slide Number Placeholder 2">
            <a:extLst>
              <a:ext uri="{FF2B5EF4-FFF2-40B4-BE49-F238E27FC236}">
                <a16:creationId xmlns:a16="http://schemas.microsoft.com/office/drawing/2014/main" id="{D5D7BD7E-00CC-2BF1-086E-F0FBD90278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20</a:t>
            </a:fld>
            <a:endParaRPr lang="pl"/>
          </a:p>
        </p:txBody>
      </p:sp>
      <p:sp>
        <p:nvSpPr>
          <p:cNvPr id="2" name="TextBox 1">
            <a:extLst>
              <a:ext uri="{FF2B5EF4-FFF2-40B4-BE49-F238E27FC236}">
                <a16:creationId xmlns:a16="http://schemas.microsoft.com/office/drawing/2014/main" id="{2C8A0CB3-2CF9-BEE9-49B4-062444B0C3C0}"/>
              </a:ext>
            </a:extLst>
          </p:cNvPr>
          <p:cNvSpPr txBox="1"/>
          <p:nvPr/>
        </p:nvSpPr>
        <p:spPr>
          <a:xfrm>
            <a:off x="354957" y="2017474"/>
            <a:ext cx="5139464" cy="1600438"/>
          </a:xfrm>
          <a:prstGeom prst="rect">
            <a:avLst/>
          </a:prstGeom>
          <a:noFill/>
        </p:spPr>
        <p:txBody>
          <a:bodyPr wrap="square" rtlCol="0">
            <a:spAutoFit/>
          </a:bodyPr>
          <a:lstStyle/>
          <a:p>
            <a:pPr algn="just"/>
            <a:r>
              <a:rPr lang="en-CH" i="1" dirty="0"/>
              <a:t>“The Foundation is walking on eggs. You cannot </a:t>
            </a:r>
            <a:r>
              <a:rPr lang="en-GB" i="1" dirty="0" err="1"/>
              <a:t>i</a:t>
            </a:r>
            <a:r>
              <a:rPr lang="en-CH" i="1" dirty="0"/>
              <a:t>mpose things from the top down, especially </a:t>
            </a:r>
            <a:r>
              <a:rPr lang="en-GB" i="1" dirty="0"/>
              <a:t>t</a:t>
            </a:r>
            <a:r>
              <a:rPr lang="en-CH" i="1" dirty="0"/>
              <a:t>o a community that is self-governed. So how does one </a:t>
            </a:r>
            <a:r>
              <a:rPr lang="en-GB" i="1" dirty="0"/>
              <a:t>s</a:t>
            </a:r>
            <a:r>
              <a:rPr lang="en-CH" i="1" dirty="0"/>
              <a:t>olve the problem of having a binding code, which has </a:t>
            </a:r>
            <a:r>
              <a:rPr lang="en-GB" i="1" dirty="0"/>
              <a:t>l</a:t>
            </a:r>
            <a:r>
              <a:rPr lang="en-CH" i="1" dirty="0"/>
              <a:t>egislative value, and a community that can carry it, that </a:t>
            </a:r>
            <a:r>
              <a:rPr lang="en-GB" i="1" dirty="0" err="1"/>
              <a:t>i</a:t>
            </a:r>
            <a:r>
              <a:rPr lang="en-CH" i="1" dirty="0"/>
              <a:t>s not allergic to </a:t>
            </a:r>
            <a:r>
              <a:rPr lang="en-GB" i="1" dirty="0"/>
              <a:t>it but makes it its own.”</a:t>
            </a:r>
          </a:p>
          <a:p>
            <a:endParaRPr lang="en-GB" dirty="0"/>
          </a:p>
          <a:p>
            <a:r>
              <a:rPr lang="en-GB" dirty="0"/>
              <a:t>				Interview 10</a:t>
            </a:r>
            <a:endParaRPr lang="en-CH" dirty="0"/>
          </a:p>
        </p:txBody>
      </p:sp>
    </p:spTree>
    <p:extLst>
      <p:ext uri="{BB962C8B-B14F-4D97-AF65-F5344CB8AC3E}">
        <p14:creationId xmlns:p14="http://schemas.microsoft.com/office/powerpoint/2010/main" val="180292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29966"/>
        </a:solidFill>
        <a:effectLst/>
      </p:bgPr>
    </p:bg>
    <p:spTree>
      <p:nvGrpSpPr>
        <p:cNvPr id="1" name="Shape 275"/>
        <p:cNvGrpSpPr/>
        <p:nvPr/>
      </p:nvGrpSpPr>
      <p:grpSpPr>
        <a:xfrm>
          <a:off x="0" y="0"/>
          <a:ext cx="0" cy="0"/>
          <a:chOff x="0" y="0"/>
          <a:chExt cx="0" cy="0"/>
        </a:xfrm>
      </p:grpSpPr>
      <p:pic>
        <p:nvPicPr>
          <p:cNvPr id="276" name="Google Shape;276;p43"/>
          <p:cNvPicPr preferRelativeResize="0"/>
          <p:nvPr/>
        </p:nvPicPr>
        <p:blipFill rotWithShape="1">
          <a:blip r:embed="rId3">
            <a:alphaModFix/>
          </a:blip>
          <a:srcRect/>
          <a:stretch/>
        </p:blipFill>
        <p:spPr>
          <a:xfrm>
            <a:off x="5033250" y="931926"/>
            <a:ext cx="3682799" cy="3420030"/>
          </a:xfrm>
          <a:prstGeom prst="rect">
            <a:avLst/>
          </a:prstGeom>
          <a:noFill/>
          <a:ln>
            <a:noFill/>
          </a:ln>
        </p:spPr>
      </p:pic>
      <p:sp>
        <p:nvSpPr>
          <p:cNvPr id="277" name="Google Shape;277;p43"/>
          <p:cNvSpPr txBox="1"/>
          <p:nvPr/>
        </p:nvSpPr>
        <p:spPr>
          <a:xfrm>
            <a:off x="783772" y="555172"/>
            <a:ext cx="5396700" cy="5308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3000" dirty="0">
                <a:solidFill>
                  <a:schemeClr val="dk1"/>
                </a:solidFill>
                <a:latin typeface="Montserrat ExtraBold"/>
                <a:ea typeface="Montserrat ExtraBold"/>
                <a:cs typeface="Montserrat ExtraBold"/>
                <a:sym typeface="Montserrat ExtraBold"/>
              </a:rPr>
              <a:t>4. FINDINGS</a:t>
            </a:r>
            <a:endParaRPr sz="3000" dirty="0">
              <a:solidFill>
                <a:schemeClr val="dk1"/>
              </a:solidFill>
              <a:latin typeface="Montserrat ExtraBold"/>
              <a:ea typeface="Montserrat ExtraBold"/>
              <a:cs typeface="Montserrat ExtraBold"/>
              <a:sym typeface="Montserrat ExtraBold"/>
            </a:endParaRPr>
          </a:p>
        </p:txBody>
      </p:sp>
      <p:sp>
        <p:nvSpPr>
          <p:cNvPr id="278" name="Google Shape;278;p43"/>
          <p:cNvSpPr txBox="1"/>
          <p:nvPr/>
        </p:nvSpPr>
        <p:spPr>
          <a:xfrm>
            <a:off x="1024650" y="1147209"/>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dk1"/>
                </a:solidFill>
                <a:latin typeface="Montserrat"/>
                <a:ea typeface="Montserrat"/>
                <a:cs typeface="Montserrat"/>
                <a:sym typeface="Montserrat"/>
              </a:rPr>
              <a:t>D. LOCAL RECEPTION</a:t>
            </a:r>
            <a:endParaRPr sz="1600" b="1" dirty="0">
              <a:solidFill>
                <a:schemeClr val="dk1"/>
              </a:solidFill>
              <a:latin typeface="Montserrat"/>
              <a:ea typeface="Montserrat"/>
              <a:cs typeface="Montserrat"/>
              <a:sym typeface="Montserrat"/>
            </a:endParaRPr>
          </a:p>
        </p:txBody>
      </p:sp>
      <p:pic>
        <p:nvPicPr>
          <p:cNvPr id="279" name="Google Shape;279;p43"/>
          <p:cNvPicPr preferRelativeResize="0"/>
          <p:nvPr/>
        </p:nvPicPr>
        <p:blipFill rotWithShape="1">
          <a:blip r:embed="rId4">
            <a:alphaModFix/>
          </a:blip>
          <a:srcRect/>
          <a:stretch/>
        </p:blipFill>
        <p:spPr>
          <a:xfrm>
            <a:off x="301845" y="4351955"/>
            <a:ext cx="1918607" cy="472745"/>
          </a:xfrm>
          <a:prstGeom prst="rect">
            <a:avLst/>
          </a:prstGeom>
          <a:noFill/>
          <a:ln>
            <a:noFill/>
          </a:ln>
        </p:spPr>
      </p:pic>
      <p:sp>
        <p:nvSpPr>
          <p:cNvPr id="3" name="Slide Number Placeholder 2">
            <a:extLst>
              <a:ext uri="{FF2B5EF4-FFF2-40B4-BE49-F238E27FC236}">
                <a16:creationId xmlns:a16="http://schemas.microsoft.com/office/drawing/2014/main" id="{D5D7BD7E-00CC-2BF1-086E-F0FBD90278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21</a:t>
            </a:fld>
            <a:endParaRPr lang="pl"/>
          </a:p>
        </p:txBody>
      </p:sp>
      <p:sp>
        <p:nvSpPr>
          <p:cNvPr id="4" name="TextBox 3">
            <a:extLst>
              <a:ext uri="{FF2B5EF4-FFF2-40B4-BE49-F238E27FC236}">
                <a16:creationId xmlns:a16="http://schemas.microsoft.com/office/drawing/2014/main" id="{14102A54-E988-2229-B1C5-0D35EC711C0B}"/>
              </a:ext>
            </a:extLst>
          </p:cNvPr>
          <p:cNvSpPr txBox="1"/>
          <p:nvPr/>
        </p:nvSpPr>
        <p:spPr>
          <a:xfrm>
            <a:off x="301845" y="1757661"/>
            <a:ext cx="4709944" cy="1323439"/>
          </a:xfrm>
          <a:prstGeom prst="rect">
            <a:avLst/>
          </a:prstGeom>
          <a:noFill/>
        </p:spPr>
        <p:txBody>
          <a:bodyPr wrap="none" rtlCol="0">
            <a:spAutoFit/>
          </a:bodyPr>
          <a:lstStyle/>
          <a:p>
            <a:pPr algn="ctr"/>
            <a:r>
              <a:rPr lang="en-CH" u="sng" dirty="0">
                <a:sym typeface="Wingdings" pitchFamily="2" charset="2"/>
              </a:rPr>
              <a:t>References to the UCoC are spreading:</a:t>
            </a:r>
          </a:p>
          <a:p>
            <a:pPr marL="285750" lvl="2" indent="-285750">
              <a:buFont typeface="Courier New" panose="02070309020205020404" pitchFamily="49" charset="0"/>
              <a:buChar char="o"/>
            </a:pPr>
            <a:endParaRPr lang="en-GB" dirty="0">
              <a:sym typeface="Wingdings" pitchFamily="2" charset="2"/>
            </a:endParaRPr>
          </a:p>
          <a:p>
            <a:pPr marL="285750" lvl="2" indent="-285750">
              <a:spcAft>
                <a:spcPts val="600"/>
              </a:spcAft>
              <a:buFont typeface="Courier New" panose="02070309020205020404" pitchFamily="49" charset="0"/>
              <a:buChar char="o"/>
            </a:pPr>
            <a:r>
              <a:rPr lang="en-GB" dirty="0">
                <a:sym typeface="Wingdings" pitchFamily="2" charset="2"/>
              </a:rPr>
              <a:t>I</a:t>
            </a:r>
            <a:r>
              <a:rPr lang="en-CH" dirty="0">
                <a:sym typeface="Wingdings" pitchFamily="2" charset="2"/>
              </a:rPr>
              <a:t>n disputes before (English, Dutch) ArbComs</a:t>
            </a:r>
          </a:p>
          <a:p>
            <a:pPr marL="285750" lvl="2" indent="-285750">
              <a:spcAft>
                <a:spcPts val="600"/>
              </a:spcAft>
              <a:buFont typeface="Courier New" panose="02070309020205020404" pitchFamily="49" charset="0"/>
              <a:buChar char="o"/>
            </a:pPr>
            <a:r>
              <a:rPr lang="en-GB" dirty="0">
                <a:sym typeface="Wingdings" pitchFamily="2" charset="2"/>
              </a:rPr>
              <a:t>I</a:t>
            </a:r>
            <a:r>
              <a:rPr lang="en-CH" dirty="0">
                <a:sym typeface="Wingdings" pitchFamily="2" charset="2"/>
              </a:rPr>
              <a:t>n disputes between editors</a:t>
            </a:r>
          </a:p>
          <a:p>
            <a:pPr marL="285750" lvl="2" indent="-285750">
              <a:spcAft>
                <a:spcPts val="600"/>
              </a:spcAft>
              <a:buFont typeface="Courier New" panose="02070309020205020404" pitchFamily="49" charset="0"/>
              <a:buChar char="o"/>
            </a:pPr>
            <a:r>
              <a:rPr lang="en-GB" dirty="0">
                <a:sym typeface="Wingdings" pitchFamily="2" charset="2"/>
              </a:rPr>
              <a:t>I</a:t>
            </a:r>
            <a:r>
              <a:rPr lang="en-CH" dirty="0">
                <a:sym typeface="Wingdings" pitchFamily="2" charset="2"/>
              </a:rPr>
              <a:t>n decisions rendered by administrators and stewards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29966"/>
        </a:solidFill>
        <a:effectLst/>
      </p:bgPr>
    </p:bg>
    <p:spTree>
      <p:nvGrpSpPr>
        <p:cNvPr id="1" name="Shape 275"/>
        <p:cNvGrpSpPr/>
        <p:nvPr/>
      </p:nvGrpSpPr>
      <p:grpSpPr>
        <a:xfrm>
          <a:off x="0" y="0"/>
          <a:ext cx="0" cy="0"/>
          <a:chOff x="0" y="0"/>
          <a:chExt cx="0" cy="0"/>
        </a:xfrm>
      </p:grpSpPr>
      <p:pic>
        <p:nvPicPr>
          <p:cNvPr id="276" name="Google Shape;276;p43"/>
          <p:cNvPicPr preferRelativeResize="0"/>
          <p:nvPr/>
        </p:nvPicPr>
        <p:blipFill rotWithShape="1">
          <a:blip r:embed="rId3">
            <a:alphaModFix/>
          </a:blip>
          <a:srcRect/>
          <a:stretch/>
        </p:blipFill>
        <p:spPr>
          <a:xfrm>
            <a:off x="5945131" y="1273400"/>
            <a:ext cx="2934175" cy="2967626"/>
          </a:xfrm>
          <a:prstGeom prst="rect">
            <a:avLst/>
          </a:prstGeom>
          <a:noFill/>
          <a:ln>
            <a:noFill/>
          </a:ln>
        </p:spPr>
      </p:pic>
      <p:sp>
        <p:nvSpPr>
          <p:cNvPr id="277" name="Google Shape;277;p43"/>
          <p:cNvSpPr txBox="1"/>
          <p:nvPr/>
        </p:nvSpPr>
        <p:spPr>
          <a:xfrm>
            <a:off x="783772" y="555172"/>
            <a:ext cx="5396700" cy="5308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3000" dirty="0">
                <a:solidFill>
                  <a:schemeClr val="dk1"/>
                </a:solidFill>
                <a:latin typeface="Montserrat ExtraBold"/>
                <a:ea typeface="Montserrat ExtraBold"/>
                <a:cs typeface="Montserrat ExtraBold"/>
                <a:sym typeface="Montserrat ExtraBold"/>
              </a:rPr>
              <a:t>4. FINDINGS</a:t>
            </a:r>
            <a:endParaRPr sz="3000" dirty="0">
              <a:solidFill>
                <a:schemeClr val="dk1"/>
              </a:solidFill>
              <a:latin typeface="Montserrat ExtraBold"/>
              <a:ea typeface="Montserrat ExtraBold"/>
              <a:cs typeface="Montserrat ExtraBold"/>
              <a:sym typeface="Montserrat ExtraBold"/>
            </a:endParaRPr>
          </a:p>
        </p:txBody>
      </p:sp>
      <p:sp>
        <p:nvSpPr>
          <p:cNvPr id="278" name="Google Shape;278;p43"/>
          <p:cNvSpPr txBox="1"/>
          <p:nvPr/>
        </p:nvSpPr>
        <p:spPr>
          <a:xfrm>
            <a:off x="1024650" y="1147209"/>
            <a:ext cx="40086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dk1"/>
                </a:solidFill>
                <a:latin typeface="Montserrat"/>
                <a:ea typeface="Montserrat"/>
                <a:cs typeface="Montserrat"/>
                <a:sym typeface="Montserrat"/>
              </a:rPr>
              <a:t>D. LOCAL RECEPTION</a:t>
            </a:r>
            <a:endParaRPr sz="1600" b="1" dirty="0">
              <a:solidFill>
                <a:schemeClr val="dk1"/>
              </a:solidFill>
              <a:latin typeface="Montserrat"/>
              <a:ea typeface="Montserrat"/>
              <a:cs typeface="Montserrat"/>
              <a:sym typeface="Montserrat"/>
            </a:endParaRPr>
          </a:p>
        </p:txBody>
      </p:sp>
      <p:pic>
        <p:nvPicPr>
          <p:cNvPr id="279" name="Google Shape;279;p43"/>
          <p:cNvPicPr preferRelativeResize="0"/>
          <p:nvPr/>
        </p:nvPicPr>
        <p:blipFill rotWithShape="1">
          <a:blip r:embed="rId4">
            <a:alphaModFix/>
          </a:blip>
          <a:srcRect/>
          <a:stretch/>
        </p:blipFill>
        <p:spPr>
          <a:xfrm>
            <a:off x="454909" y="4530890"/>
            <a:ext cx="1918607" cy="472745"/>
          </a:xfrm>
          <a:prstGeom prst="rect">
            <a:avLst/>
          </a:prstGeom>
          <a:noFill/>
          <a:ln>
            <a:noFill/>
          </a:ln>
        </p:spPr>
      </p:pic>
      <p:sp>
        <p:nvSpPr>
          <p:cNvPr id="3" name="Slide Number Placeholder 2">
            <a:extLst>
              <a:ext uri="{FF2B5EF4-FFF2-40B4-BE49-F238E27FC236}">
                <a16:creationId xmlns:a16="http://schemas.microsoft.com/office/drawing/2014/main" id="{D5D7BD7E-00CC-2BF1-086E-F0FBD90278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22</a:t>
            </a:fld>
            <a:endParaRPr lang="pl"/>
          </a:p>
        </p:txBody>
      </p:sp>
      <p:sp>
        <p:nvSpPr>
          <p:cNvPr id="2" name="TextBox 1">
            <a:extLst>
              <a:ext uri="{FF2B5EF4-FFF2-40B4-BE49-F238E27FC236}">
                <a16:creationId xmlns:a16="http://schemas.microsoft.com/office/drawing/2014/main" id="{9384F2C0-9B5B-D4FC-2DEB-8799B11BE708}"/>
              </a:ext>
            </a:extLst>
          </p:cNvPr>
          <p:cNvSpPr txBox="1"/>
          <p:nvPr/>
        </p:nvSpPr>
        <p:spPr>
          <a:xfrm>
            <a:off x="192506" y="1565382"/>
            <a:ext cx="5630778" cy="2677656"/>
          </a:xfrm>
          <a:prstGeom prst="rect">
            <a:avLst/>
          </a:prstGeom>
          <a:noFill/>
        </p:spPr>
        <p:txBody>
          <a:bodyPr wrap="square" rtlCol="0">
            <a:spAutoFit/>
          </a:bodyPr>
          <a:lstStyle/>
          <a:p>
            <a:pPr algn="ctr"/>
            <a:r>
              <a:rPr lang="en-CH" u="sng" dirty="0">
                <a:sym typeface="Wingdings" pitchFamily="2" charset="2"/>
              </a:rPr>
              <a:t>Stirring Up Debates: the Case of French Wikipedia</a:t>
            </a:r>
          </a:p>
          <a:p>
            <a:endParaRPr lang="en-CH" dirty="0">
              <a:sym typeface="Wingdings" pitchFamily="2" charset="2"/>
            </a:endParaRPr>
          </a:p>
          <a:p>
            <a:pPr algn="just"/>
            <a:r>
              <a:rPr lang="en-CH" i="1" dirty="0">
                <a:sym typeface="Wingdings" pitchFamily="2" charset="2"/>
              </a:rPr>
              <a:t>“On the one hand, there is a group that identifies itself as being inclusive and progressive, which the others call “woke.” And on the other hand, there is another group that presents itself as universalist, rationalist, and that the first group calls “reactionary” or “fascist.” […] The inclusive group is very much in favour of the UCoC, which it considers as a method that will protect them against what they call agressions. […] The others are much more reluctant, because in th</a:t>
            </a:r>
            <a:r>
              <a:rPr lang="en-GB" i="1" dirty="0" err="1">
                <a:sym typeface="Wingdings" pitchFamily="2" charset="2"/>
              </a:rPr>
              <a:t>ei</a:t>
            </a:r>
            <a:r>
              <a:rPr lang="en-CH" i="1" dirty="0">
                <a:sym typeface="Wingdings" pitchFamily="2" charset="2"/>
              </a:rPr>
              <a:t>r own words it is an Anglo-Saxon fantasy that we do not need.”</a:t>
            </a:r>
          </a:p>
          <a:p>
            <a:endParaRPr lang="en-CH" dirty="0">
              <a:sym typeface="Wingdings" pitchFamily="2" charset="2"/>
            </a:endParaRPr>
          </a:p>
          <a:p>
            <a:r>
              <a:rPr lang="en-CH" dirty="0"/>
              <a:t>				Interview 26</a:t>
            </a:r>
          </a:p>
        </p:txBody>
      </p:sp>
    </p:spTree>
    <p:extLst>
      <p:ext uri="{BB962C8B-B14F-4D97-AF65-F5344CB8AC3E}">
        <p14:creationId xmlns:p14="http://schemas.microsoft.com/office/powerpoint/2010/main" val="1997620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0001"/>
        </a:solidFill>
        <a:effectLst/>
      </p:bgPr>
    </p:bg>
    <p:spTree>
      <p:nvGrpSpPr>
        <p:cNvPr id="1" name="Shape 305"/>
        <p:cNvGrpSpPr/>
        <p:nvPr/>
      </p:nvGrpSpPr>
      <p:grpSpPr>
        <a:xfrm>
          <a:off x="0" y="0"/>
          <a:ext cx="0" cy="0"/>
          <a:chOff x="0" y="0"/>
          <a:chExt cx="0" cy="0"/>
        </a:xfrm>
      </p:grpSpPr>
      <p:pic>
        <p:nvPicPr>
          <p:cNvPr id="306" name="Google Shape;306;p46"/>
          <p:cNvPicPr preferRelativeResize="0"/>
          <p:nvPr/>
        </p:nvPicPr>
        <p:blipFill rotWithShape="1">
          <a:blip r:embed="rId3">
            <a:alphaModFix/>
          </a:blip>
          <a:srcRect/>
          <a:stretch/>
        </p:blipFill>
        <p:spPr>
          <a:xfrm>
            <a:off x="5388267" y="1524784"/>
            <a:ext cx="3608583" cy="3242479"/>
          </a:xfrm>
          <a:prstGeom prst="rect">
            <a:avLst/>
          </a:prstGeom>
          <a:noFill/>
          <a:ln>
            <a:noFill/>
          </a:ln>
        </p:spPr>
      </p:pic>
      <p:sp>
        <p:nvSpPr>
          <p:cNvPr id="307" name="Google Shape;307;p46"/>
          <p:cNvSpPr txBox="1"/>
          <p:nvPr/>
        </p:nvSpPr>
        <p:spPr>
          <a:xfrm>
            <a:off x="783772" y="555172"/>
            <a:ext cx="5396700" cy="74632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3000" b="1" dirty="0">
                <a:solidFill>
                  <a:schemeClr val="lt1"/>
                </a:solidFill>
                <a:latin typeface="Montserrat ExtraBold"/>
                <a:ea typeface="Montserrat ExtraBold"/>
                <a:cs typeface="Montserrat ExtraBold"/>
                <a:sym typeface="Montserrat ExtraBold"/>
              </a:rPr>
              <a:t>4. FINDINGS</a:t>
            </a: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308" name="Google Shape;308;p46"/>
          <p:cNvSpPr txBox="1"/>
          <p:nvPr/>
        </p:nvSpPr>
        <p:spPr>
          <a:xfrm>
            <a:off x="1036641" y="1187052"/>
            <a:ext cx="4245907" cy="315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lt1"/>
                </a:solidFill>
                <a:latin typeface="Montserrat SemiBold"/>
                <a:ea typeface="Montserrat SemiBold"/>
                <a:cs typeface="Montserrat SemiBold"/>
                <a:sym typeface="Montserrat SemiBold"/>
              </a:rPr>
              <a:t>E. THE LEGALIZATION OF WIKIPEDIA </a:t>
            </a:r>
            <a:endParaRPr sz="1600" b="1" dirty="0">
              <a:solidFill>
                <a:schemeClr val="lt1"/>
              </a:solidFill>
              <a:latin typeface="Montserrat SemiBold"/>
              <a:ea typeface="Montserrat SemiBold"/>
              <a:cs typeface="Montserrat SemiBold"/>
              <a:sym typeface="Montserrat SemiBold"/>
            </a:endParaRPr>
          </a:p>
        </p:txBody>
      </p:sp>
      <p:sp>
        <p:nvSpPr>
          <p:cNvPr id="3" name="Slide Number Placeholder 2">
            <a:extLst>
              <a:ext uri="{FF2B5EF4-FFF2-40B4-BE49-F238E27FC236}">
                <a16:creationId xmlns:a16="http://schemas.microsoft.com/office/drawing/2014/main" id="{46426CFE-442E-4A4D-CE4E-77396BADEB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23</a:t>
            </a:fld>
            <a:endParaRPr lang="pl"/>
          </a:p>
        </p:txBody>
      </p:sp>
      <p:sp>
        <p:nvSpPr>
          <p:cNvPr id="4" name="TextBox 3">
            <a:extLst>
              <a:ext uri="{FF2B5EF4-FFF2-40B4-BE49-F238E27FC236}">
                <a16:creationId xmlns:a16="http://schemas.microsoft.com/office/drawing/2014/main" id="{DF4C9673-AD31-D600-C287-E5AA496CAFC6}"/>
              </a:ext>
            </a:extLst>
          </p:cNvPr>
          <p:cNvSpPr txBox="1"/>
          <p:nvPr/>
        </p:nvSpPr>
        <p:spPr>
          <a:xfrm>
            <a:off x="292231" y="1795642"/>
            <a:ext cx="5096036" cy="3108543"/>
          </a:xfrm>
          <a:prstGeom prst="rect">
            <a:avLst/>
          </a:prstGeom>
          <a:noFill/>
        </p:spPr>
        <p:txBody>
          <a:bodyPr wrap="square" rtlCol="0">
            <a:spAutoFit/>
          </a:bodyPr>
          <a:lstStyle/>
          <a:p>
            <a:pPr algn="ctr"/>
            <a:r>
              <a:rPr lang="en-CH" u="sng" dirty="0">
                <a:solidFill>
                  <a:schemeClr val="bg1"/>
                </a:solidFill>
                <a:sym typeface="Wingdings" pitchFamily="2" charset="2"/>
              </a:rPr>
              <a:t>A Jurisdictional Basis</a:t>
            </a:r>
            <a:endParaRPr lang="en-CH" u="sng" dirty="0">
              <a:solidFill>
                <a:schemeClr val="bg1"/>
              </a:solidFill>
            </a:endParaRPr>
          </a:p>
          <a:p>
            <a:pPr algn="just"/>
            <a:endParaRPr lang="en-CH" i="1" dirty="0">
              <a:solidFill>
                <a:schemeClr val="bg1"/>
              </a:solidFill>
            </a:endParaRPr>
          </a:p>
          <a:p>
            <a:pPr algn="just"/>
            <a:r>
              <a:rPr lang="en-CH" i="1" dirty="0">
                <a:solidFill>
                  <a:schemeClr val="bg1"/>
                </a:solidFill>
              </a:rPr>
              <a:t>“The UCoC provides the legal basis for </a:t>
            </a:r>
            <a:r>
              <a:rPr lang="en-GB" i="1" dirty="0">
                <a:solidFill>
                  <a:schemeClr val="bg1"/>
                </a:solidFill>
              </a:rPr>
              <a:t>s</a:t>
            </a:r>
            <a:r>
              <a:rPr lang="en-CH" i="1" dirty="0">
                <a:solidFill>
                  <a:schemeClr val="bg1"/>
                </a:solidFill>
              </a:rPr>
              <a:t>omebody else enforcing the things that </a:t>
            </a:r>
            <a:r>
              <a:rPr lang="en-GB" i="1" dirty="0">
                <a:solidFill>
                  <a:schemeClr val="bg1"/>
                </a:solidFill>
              </a:rPr>
              <a:t>s</a:t>
            </a:r>
            <a:r>
              <a:rPr lang="en-CH" i="1" dirty="0">
                <a:solidFill>
                  <a:schemeClr val="bg1"/>
                </a:solidFill>
              </a:rPr>
              <a:t>hould have already been enforced [in the Fram case].”</a:t>
            </a:r>
          </a:p>
          <a:p>
            <a:endParaRPr lang="en-CH" dirty="0">
              <a:solidFill>
                <a:schemeClr val="bg1"/>
              </a:solidFill>
            </a:endParaRPr>
          </a:p>
          <a:p>
            <a:r>
              <a:rPr lang="en-CH" dirty="0">
                <a:solidFill>
                  <a:schemeClr val="bg1"/>
                </a:solidFill>
              </a:rPr>
              <a:t>				Interview 4</a:t>
            </a:r>
          </a:p>
          <a:p>
            <a:endParaRPr lang="en-CH" dirty="0">
              <a:solidFill>
                <a:schemeClr val="bg1"/>
              </a:solidFill>
            </a:endParaRPr>
          </a:p>
          <a:p>
            <a:pPr algn="just"/>
            <a:r>
              <a:rPr lang="en-CH" i="1" dirty="0">
                <a:solidFill>
                  <a:schemeClr val="bg1"/>
                </a:solidFill>
              </a:rPr>
              <a:t>“What we are trying to do is create a system of justice that will bridge hundreds of languages and communities around the world.”</a:t>
            </a:r>
          </a:p>
          <a:p>
            <a:pPr algn="just"/>
            <a:endParaRPr lang="en-CH" i="1" dirty="0">
              <a:solidFill>
                <a:schemeClr val="bg1"/>
              </a:solidFill>
            </a:endParaRPr>
          </a:p>
          <a:p>
            <a:pPr algn="just"/>
            <a:r>
              <a:rPr lang="en-CH" dirty="0">
                <a:solidFill>
                  <a:schemeClr val="bg1"/>
                </a:solidFill>
              </a:rPr>
              <a:t>				Interview 21</a:t>
            </a:r>
          </a:p>
          <a:p>
            <a:endParaRPr lang="en-CH" dirty="0">
              <a:solidFill>
                <a:schemeClr val="bg1"/>
              </a:solidFill>
            </a:endParaRPr>
          </a:p>
        </p:txBody>
      </p:sp>
      <p:pic>
        <p:nvPicPr>
          <p:cNvPr id="2" name="Google Shape;309;p46">
            <a:extLst>
              <a:ext uri="{FF2B5EF4-FFF2-40B4-BE49-F238E27FC236}">
                <a16:creationId xmlns:a16="http://schemas.microsoft.com/office/drawing/2014/main" id="{C2A85029-2037-B391-DC56-01E979165116}"/>
              </a:ext>
            </a:extLst>
          </p:cNvPr>
          <p:cNvPicPr preferRelativeResize="0"/>
          <p:nvPr/>
        </p:nvPicPr>
        <p:blipFill rotWithShape="1">
          <a:blip r:embed="rId4">
            <a:alphaModFix/>
          </a:blip>
          <a:srcRect/>
          <a:stretch/>
        </p:blipFill>
        <p:spPr>
          <a:xfrm>
            <a:off x="6857564" y="247824"/>
            <a:ext cx="1780946" cy="4453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0001"/>
        </a:solidFill>
        <a:effectLst/>
      </p:bgPr>
    </p:bg>
    <p:spTree>
      <p:nvGrpSpPr>
        <p:cNvPr id="1" name="Shape 305"/>
        <p:cNvGrpSpPr/>
        <p:nvPr/>
      </p:nvGrpSpPr>
      <p:grpSpPr>
        <a:xfrm>
          <a:off x="0" y="0"/>
          <a:ext cx="0" cy="0"/>
          <a:chOff x="0" y="0"/>
          <a:chExt cx="0" cy="0"/>
        </a:xfrm>
      </p:grpSpPr>
      <p:pic>
        <p:nvPicPr>
          <p:cNvPr id="306" name="Google Shape;306;p46"/>
          <p:cNvPicPr preferRelativeResize="0"/>
          <p:nvPr/>
        </p:nvPicPr>
        <p:blipFill rotWithShape="1">
          <a:blip r:embed="rId3">
            <a:alphaModFix/>
          </a:blip>
          <a:srcRect/>
          <a:stretch/>
        </p:blipFill>
        <p:spPr>
          <a:xfrm>
            <a:off x="5712065" y="1153488"/>
            <a:ext cx="3350335" cy="3272169"/>
          </a:xfrm>
          <a:prstGeom prst="rect">
            <a:avLst/>
          </a:prstGeom>
          <a:noFill/>
          <a:ln>
            <a:noFill/>
          </a:ln>
        </p:spPr>
      </p:pic>
      <p:sp>
        <p:nvSpPr>
          <p:cNvPr id="307" name="Google Shape;307;p46"/>
          <p:cNvSpPr txBox="1"/>
          <p:nvPr/>
        </p:nvSpPr>
        <p:spPr>
          <a:xfrm>
            <a:off x="775751" y="157921"/>
            <a:ext cx="5396700" cy="74632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3000" b="1" dirty="0">
                <a:solidFill>
                  <a:schemeClr val="lt1"/>
                </a:solidFill>
                <a:latin typeface="Montserrat ExtraBold"/>
                <a:ea typeface="Montserrat ExtraBold"/>
                <a:cs typeface="Montserrat ExtraBold"/>
                <a:sym typeface="Montserrat ExtraBold"/>
              </a:rPr>
              <a:t>4. FINDINGS</a:t>
            </a: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308" name="Google Shape;308;p46"/>
          <p:cNvSpPr txBox="1"/>
          <p:nvPr/>
        </p:nvSpPr>
        <p:spPr>
          <a:xfrm>
            <a:off x="1061160" y="756295"/>
            <a:ext cx="4373518" cy="315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lt1"/>
                </a:solidFill>
                <a:latin typeface="Montserrat SemiBold"/>
                <a:ea typeface="Montserrat SemiBold"/>
                <a:cs typeface="Montserrat SemiBold"/>
                <a:sym typeface="Montserrat SemiBold"/>
              </a:rPr>
              <a:t>E. THE LEGALIZATION OF WIKIPEDIA </a:t>
            </a:r>
            <a:endParaRPr sz="1600" b="1" dirty="0">
              <a:solidFill>
                <a:schemeClr val="lt1"/>
              </a:solidFill>
              <a:latin typeface="Montserrat SemiBold"/>
              <a:ea typeface="Montserrat SemiBold"/>
              <a:cs typeface="Montserrat SemiBold"/>
              <a:sym typeface="Montserrat SemiBold"/>
            </a:endParaRPr>
          </a:p>
        </p:txBody>
      </p:sp>
      <p:sp>
        <p:nvSpPr>
          <p:cNvPr id="3" name="Slide Number Placeholder 2">
            <a:extLst>
              <a:ext uri="{FF2B5EF4-FFF2-40B4-BE49-F238E27FC236}">
                <a16:creationId xmlns:a16="http://schemas.microsoft.com/office/drawing/2014/main" id="{46426CFE-442E-4A4D-CE4E-77396BADEB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24</a:t>
            </a:fld>
            <a:endParaRPr lang="pl"/>
          </a:p>
        </p:txBody>
      </p:sp>
      <p:sp>
        <p:nvSpPr>
          <p:cNvPr id="4" name="TextBox 3">
            <a:extLst>
              <a:ext uri="{FF2B5EF4-FFF2-40B4-BE49-F238E27FC236}">
                <a16:creationId xmlns:a16="http://schemas.microsoft.com/office/drawing/2014/main" id="{DF4C9673-AD31-D600-C287-E5AA496CAFC6}"/>
              </a:ext>
            </a:extLst>
          </p:cNvPr>
          <p:cNvSpPr txBox="1"/>
          <p:nvPr/>
        </p:nvSpPr>
        <p:spPr>
          <a:xfrm>
            <a:off x="628650" y="1173182"/>
            <a:ext cx="5011249" cy="3970318"/>
          </a:xfrm>
          <a:prstGeom prst="rect">
            <a:avLst/>
          </a:prstGeom>
          <a:noFill/>
        </p:spPr>
        <p:txBody>
          <a:bodyPr wrap="square" rtlCol="0">
            <a:spAutoFit/>
          </a:bodyPr>
          <a:lstStyle/>
          <a:p>
            <a:pPr algn="ctr"/>
            <a:r>
              <a:rPr lang="en-CH" u="sng" dirty="0">
                <a:solidFill>
                  <a:schemeClr val="bg1"/>
                </a:solidFill>
                <a:sym typeface="Wingdings" pitchFamily="2" charset="2"/>
              </a:rPr>
              <a:t>A Set of Mandatory Laws</a:t>
            </a:r>
            <a:endParaRPr lang="en-CH" i="1" u="sng" dirty="0">
              <a:solidFill>
                <a:schemeClr val="bg1"/>
              </a:solidFill>
            </a:endParaRPr>
          </a:p>
          <a:p>
            <a:endParaRPr lang="en-CH" dirty="0">
              <a:solidFill>
                <a:schemeClr val="bg1"/>
              </a:solidFill>
            </a:endParaRPr>
          </a:p>
          <a:p>
            <a:pPr algn="just"/>
            <a:r>
              <a:rPr lang="en-CH" i="1" dirty="0">
                <a:solidFill>
                  <a:schemeClr val="bg1"/>
                </a:solidFill>
              </a:rPr>
              <a:t>“The community is violent. I mean, we need laws. In any society, there are laws. One cannot let people decide, depending on their daily mood. Otherwise, it is a machine to crush minorities.”</a:t>
            </a:r>
          </a:p>
          <a:p>
            <a:endParaRPr lang="en-CH" dirty="0">
              <a:solidFill>
                <a:schemeClr val="bg1"/>
              </a:solidFill>
            </a:endParaRPr>
          </a:p>
          <a:p>
            <a:r>
              <a:rPr lang="en-CH" dirty="0">
                <a:solidFill>
                  <a:schemeClr val="bg1"/>
                </a:solidFill>
              </a:rPr>
              <a:t>				Interview 25</a:t>
            </a:r>
          </a:p>
          <a:p>
            <a:endParaRPr lang="en-CH" dirty="0">
              <a:solidFill>
                <a:schemeClr val="bg1"/>
              </a:solidFill>
            </a:endParaRPr>
          </a:p>
          <a:p>
            <a:pPr algn="just"/>
            <a:r>
              <a:rPr lang="en-CH" i="1" dirty="0">
                <a:solidFill>
                  <a:schemeClr val="bg1"/>
                </a:solidFill>
              </a:rPr>
              <a:t>“</a:t>
            </a:r>
            <a:r>
              <a:rPr lang="en-GB" i="1" dirty="0">
                <a:solidFill>
                  <a:schemeClr val="bg1"/>
                </a:solidFill>
              </a:rPr>
              <a:t>A lot of the on-Wikipedia policies […] can be amended by any editor. And some of them wander off the place wildly. You never have a kind of situation that is stable for a year. […] So they’re unstable, and often end up in a very badly worded [form], but the Code of Conduct […] is unamendable and everybody is bound by it.”</a:t>
            </a:r>
            <a:endParaRPr lang="en-CH" i="1" dirty="0">
              <a:solidFill>
                <a:schemeClr val="bg1"/>
              </a:solidFill>
            </a:endParaRPr>
          </a:p>
          <a:p>
            <a:endParaRPr lang="en-CH" dirty="0">
              <a:solidFill>
                <a:schemeClr val="bg1"/>
              </a:solidFill>
            </a:endParaRPr>
          </a:p>
          <a:p>
            <a:r>
              <a:rPr lang="en-CH" dirty="0">
                <a:solidFill>
                  <a:schemeClr val="bg1"/>
                </a:solidFill>
              </a:rPr>
              <a:t>				Interview 23</a:t>
            </a:r>
          </a:p>
          <a:p>
            <a:endParaRPr lang="en-CH" dirty="0">
              <a:solidFill>
                <a:schemeClr val="bg1"/>
              </a:solidFill>
            </a:endParaRPr>
          </a:p>
        </p:txBody>
      </p:sp>
      <p:pic>
        <p:nvPicPr>
          <p:cNvPr id="2" name="Google Shape;309;p46">
            <a:extLst>
              <a:ext uri="{FF2B5EF4-FFF2-40B4-BE49-F238E27FC236}">
                <a16:creationId xmlns:a16="http://schemas.microsoft.com/office/drawing/2014/main" id="{FED3A224-FD90-5539-76DE-B12EC5371D76}"/>
              </a:ext>
            </a:extLst>
          </p:cNvPr>
          <p:cNvPicPr preferRelativeResize="0"/>
          <p:nvPr/>
        </p:nvPicPr>
        <p:blipFill rotWithShape="1">
          <a:blip r:embed="rId4">
            <a:alphaModFix/>
          </a:blip>
          <a:srcRect/>
          <a:stretch/>
        </p:blipFill>
        <p:spPr>
          <a:xfrm>
            <a:off x="7299001" y="382574"/>
            <a:ext cx="1590460" cy="373474"/>
          </a:xfrm>
          <a:prstGeom prst="rect">
            <a:avLst/>
          </a:prstGeom>
          <a:noFill/>
          <a:ln>
            <a:noFill/>
          </a:ln>
        </p:spPr>
      </p:pic>
    </p:spTree>
    <p:extLst>
      <p:ext uri="{BB962C8B-B14F-4D97-AF65-F5344CB8AC3E}">
        <p14:creationId xmlns:p14="http://schemas.microsoft.com/office/powerpoint/2010/main" val="136683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0001"/>
        </a:solidFill>
        <a:effectLst/>
      </p:bgPr>
    </p:bg>
    <p:spTree>
      <p:nvGrpSpPr>
        <p:cNvPr id="1" name="Shape 305"/>
        <p:cNvGrpSpPr/>
        <p:nvPr/>
      </p:nvGrpSpPr>
      <p:grpSpPr>
        <a:xfrm>
          <a:off x="0" y="0"/>
          <a:ext cx="0" cy="0"/>
          <a:chOff x="0" y="0"/>
          <a:chExt cx="0" cy="0"/>
        </a:xfrm>
      </p:grpSpPr>
      <p:pic>
        <p:nvPicPr>
          <p:cNvPr id="306" name="Google Shape;306;p46"/>
          <p:cNvPicPr preferRelativeResize="0"/>
          <p:nvPr/>
        </p:nvPicPr>
        <p:blipFill rotWithShape="1">
          <a:blip r:embed="rId3">
            <a:alphaModFix/>
          </a:blip>
          <a:srcRect/>
          <a:stretch/>
        </p:blipFill>
        <p:spPr>
          <a:xfrm>
            <a:off x="5592177" y="1308138"/>
            <a:ext cx="3470224" cy="3271884"/>
          </a:xfrm>
          <a:prstGeom prst="rect">
            <a:avLst/>
          </a:prstGeom>
          <a:noFill/>
          <a:ln>
            <a:noFill/>
          </a:ln>
        </p:spPr>
      </p:pic>
      <p:sp>
        <p:nvSpPr>
          <p:cNvPr id="307" name="Google Shape;307;p46"/>
          <p:cNvSpPr txBox="1"/>
          <p:nvPr/>
        </p:nvSpPr>
        <p:spPr>
          <a:xfrm>
            <a:off x="775751" y="157921"/>
            <a:ext cx="5396700" cy="74632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3000" b="1" dirty="0">
                <a:solidFill>
                  <a:schemeClr val="lt1"/>
                </a:solidFill>
                <a:latin typeface="Montserrat ExtraBold"/>
                <a:ea typeface="Montserrat ExtraBold"/>
                <a:cs typeface="Montserrat ExtraBold"/>
                <a:sym typeface="Montserrat ExtraBold"/>
              </a:rPr>
              <a:t>4. FINDINGS</a:t>
            </a: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308" name="Google Shape;308;p46"/>
          <p:cNvSpPr txBox="1"/>
          <p:nvPr/>
        </p:nvSpPr>
        <p:spPr>
          <a:xfrm>
            <a:off x="1061160" y="647736"/>
            <a:ext cx="4373518" cy="315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l" sz="1600" b="1" dirty="0">
                <a:solidFill>
                  <a:schemeClr val="lt1"/>
                </a:solidFill>
                <a:latin typeface="Montserrat SemiBold"/>
                <a:ea typeface="Montserrat SemiBold"/>
                <a:cs typeface="Montserrat SemiBold"/>
                <a:sym typeface="Montserrat SemiBold"/>
              </a:rPr>
              <a:t>E. THE LEGALIZATION OF WIKIPEDIA </a:t>
            </a:r>
            <a:endParaRPr sz="1600" b="1" dirty="0">
              <a:solidFill>
                <a:schemeClr val="lt1"/>
              </a:solidFill>
              <a:latin typeface="Montserrat SemiBold"/>
              <a:ea typeface="Montserrat SemiBold"/>
              <a:cs typeface="Montserrat SemiBold"/>
              <a:sym typeface="Montserrat SemiBold"/>
            </a:endParaRPr>
          </a:p>
        </p:txBody>
      </p:sp>
      <p:pic>
        <p:nvPicPr>
          <p:cNvPr id="309" name="Google Shape;309;p46"/>
          <p:cNvPicPr preferRelativeResize="0"/>
          <p:nvPr/>
        </p:nvPicPr>
        <p:blipFill rotWithShape="1">
          <a:blip r:embed="rId4">
            <a:alphaModFix/>
          </a:blip>
          <a:srcRect/>
          <a:stretch/>
        </p:blipFill>
        <p:spPr>
          <a:xfrm>
            <a:off x="7327289" y="190004"/>
            <a:ext cx="1590460" cy="373474"/>
          </a:xfrm>
          <a:prstGeom prst="rect">
            <a:avLst/>
          </a:prstGeom>
          <a:noFill/>
          <a:ln>
            <a:noFill/>
          </a:ln>
        </p:spPr>
      </p:pic>
      <p:sp>
        <p:nvSpPr>
          <p:cNvPr id="3" name="Slide Number Placeholder 2">
            <a:extLst>
              <a:ext uri="{FF2B5EF4-FFF2-40B4-BE49-F238E27FC236}">
                <a16:creationId xmlns:a16="http://schemas.microsoft.com/office/drawing/2014/main" id="{46426CFE-442E-4A4D-CE4E-77396BADEB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25</a:t>
            </a:fld>
            <a:endParaRPr lang="pl"/>
          </a:p>
        </p:txBody>
      </p:sp>
      <p:sp>
        <p:nvSpPr>
          <p:cNvPr id="4" name="TextBox 3">
            <a:extLst>
              <a:ext uri="{FF2B5EF4-FFF2-40B4-BE49-F238E27FC236}">
                <a16:creationId xmlns:a16="http://schemas.microsoft.com/office/drawing/2014/main" id="{DF4C9673-AD31-D600-C287-E5AA496CAFC6}"/>
              </a:ext>
            </a:extLst>
          </p:cNvPr>
          <p:cNvSpPr txBox="1"/>
          <p:nvPr/>
        </p:nvSpPr>
        <p:spPr>
          <a:xfrm>
            <a:off x="423429" y="1070789"/>
            <a:ext cx="5011249" cy="3970318"/>
          </a:xfrm>
          <a:prstGeom prst="rect">
            <a:avLst/>
          </a:prstGeom>
          <a:noFill/>
        </p:spPr>
        <p:txBody>
          <a:bodyPr wrap="square" rtlCol="0">
            <a:spAutoFit/>
          </a:bodyPr>
          <a:lstStyle/>
          <a:p>
            <a:pPr algn="ctr"/>
            <a:r>
              <a:rPr lang="en-CH" u="sng" dirty="0">
                <a:solidFill>
                  <a:schemeClr val="bg1"/>
                </a:solidFill>
                <a:sym typeface="Wingdings" pitchFamily="2" charset="2"/>
              </a:rPr>
              <a:t>A Set of Mandatory Laws</a:t>
            </a:r>
          </a:p>
          <a:p>
            <a:endParaRPr lang="en-CH" dirty="0">
              <a:solidFill>
                <a:schemeClr val="bg1"/>
              </a:solidFill>
            </a:endParaRPr>
          </a:p>
          <a:p>
            <a:pPr algn="just"/>
            <a:r>
              <a:rPr lang="en-CH" i="1" dirty="0">
                <a:solidFill>
                  <a:schemeClr val="bg1"/>
                </a:solidFill>
              </a:rPr>
              <a:t>“</a:t>
            </a:r>
            <a:r>
              <a:rPr lang="en-GB" i="1" dirty="0">
                <a:solidFill>
                  <a:schemeClr val="bg1"/>
                </a:solidFill>
              </a:rPr>
              <a:t>[…] the idea of the </a:t>
            </a:r>
            <a:r>
              <a:rPr lang="en-GB" i="1" dirty="0" err="1">
                <a:solidFill>
                  <a:schemeClr val="bg1"/>
                </a:solidFill>
              </a:rPr>
              <a:t>UCoC</a:t>
            </a:r>
            <a:r>
              <a:rPr lang="en-GB" i="1" dirty="0">
                <a:solidFill>
                  <a:schemeClr val="bg1"/>
                </a:solidFill>
              </a:rPr>
              <a:t> is that it is so fundamentally obvious that that should be the baseline, that’s where we start and then everything else, more strict, is built upon that. […] We may have stricter rules within Wikipedia, on the English Wikipedia, but that’s the fundamental [basis] that should be respected.”</a:t>
            </a:r>
            <a:endParaRPr lang="en-CH" i="1" dirty="0">
              <a:solidFill>
                <a:schemeClr val="bg1"/>
              </a:solidFill>
            </a:endParaRPr>
          </a:p>
          <a:p>
            <a:endParaRPr lang="en-CH" dirty="0">
              <a:solidFill>
                <a:schemeClr val="bg1"/>
              </a:solidFill>
            </a:endParaRPr>
          </a:p>
          <a:p>
            <a:r>
              <a:rPr lang="en-CH" dirty="0">
                <a:solidFill>
                  <a:schemeClr val="bg1"/>
                </a:solidFill>
              </a:rPr>
              <a:t>				Interview 2 </a:t>
            </a:r>
          </a:p>
          <a:p>
            <a:r>
              <a:rPr lang="en-CH" dirty="0">
                <a:solidFill>
                  <a:schemeClr val="bg1"/>
                </a:solidFill>
              </a:rPr>
              <a:t> </a:t>
            </a:r>
          </a:p>
          <a:p>
            <a:pPr algn="just"/>
            <a:r>
              <a:rPr lang="en-CH" i="1" dirty="0">
                <a:solidFill>
                  <a:schemeClr val="bg1"/>
                </a:solidFill>
              </a:rPr>
              <a:t>“We have one governing guideline or constitution that sort of like guides our action, because sometimes, some of the things we do in our local communities may not necessarily be acceptable when we come to a global community like Wikipedia.”</a:t>
            </a:r>
          </a:p>
          <a:p>
            <a:pPr algn="just"/>
            <a:endParaRPr lang="en-CH" i="1" dirty="0">
              <a:solidFill>
                <a:schemeClr val="bg1"/>
              </a:solidFill>
            </a:endParaRPr>
          </a:p>
          <a:p>
            <a:pPr algn="just"/>
            <a:r>
              <a:rPr lang="en-CH" dirty="0">
                <a:solidFill>
                  <a:schemeClr val="bg1"/>
                </a:solidFill>
              </a:rPr>
              <a:t>				Interview 22</a:t>
            </a:r>
          </a:p>
        </p:txBody>
      </p:sp>
    </p:spTree>
    <p:extLst>
      <p:ext uri="{BB962C8B-B14F-4D97-AF65-F5344CB8AC3E}">
        <p14:creationId xmlns:p14="http://schemas.microsoft.com/office/powerpoint/2010/main" val="51281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rgbClr val="D9D9D9"/>
          </a:fgClr>
          <a:bgClr>
            <a:schemeClr val="bg1"/>
          </a:bgClr>
        </a:pattFill>
        <a:effectLst/>
      </p:bgPr>
    </p:bg>
    <p:spTree>
      <p:nvGrpSpPr>
        <p:cNvPr id="1" name="Shape 728"/>
        <p:cNvGrpSpPr/>
        <p:nvPr/>
      </p:nvGrpSpPr>
      <p:grpSpPr>
        <a:xfrm>
          <a:off x="0" y="0"/>
          <a:ext cx="0" cy="0"/>
          <a:chOff x="0" y="0"/>
          <a:chExt cx="0" cy="0"/>
        </a:xfrm>
      </p:grpSpPr>
      <p:sp>
        <p:nvSpPr>
          <p:cNvPr id="729" name="Google Shape;729;p97"/>
          <p:cNvSpPr/>
          <p:nvPr/>
        </p:nvSpPr>
        <p:spPr>
          <a:xfrm>
            <a:off x="0" y="0"/>
            <a:ext cx="4572003" cy="5143500"/>
          </a:xfrm>
          <a:prstGeom prst="rect">
            <a:avLst/>
          </a:prstGeom>
          <a:solidFill>
            <a:srgbClr val="FBF2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pl" sz="1400">
                <a:solidFill>
                  <a:schemeClr val="lt1"/>
                </a:solidFill>
                <a:latin typeface="Arial"/>
                <a:ea typeface="Arial"/>
                <a:cs typeface="Arial"/>
                <a:sym typeface="Arial"/>
              </a:rPr>
              <a:t>        </a:t>
            </a:r>
            <a:endParaRPr sz="1100"/>
          </a:p>
        </p:txBody>
      </p:sp>
      <p:sp>
        <p:nvSpPr>
          <p:cNvPr id="730" name="Google Shape;730;p97"/>
          <p:cNvSpPr/>
          <p:nvPr/>
        </p:nvSpPr>
        <p:spPr>
          <a:xfrm>
            <a:off x="4589289" y="0"/>
            <a:ext cx="4572003" cy="513521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highlight>
                <a:srgbClr val="FBF2D7"/>
              </a:highlight>
              <a:latin typeface="Arial"/>
              <a:ea typeface="Arial"/>
              <a:cs typeface="Arial"/>
              <a:sym typeface="Arial"/>
            </a:endParaRPr>
          </a:p>
        </p:txBody>
      </p:sp>
      <p:pic>
        <p:nvPicPr>
          <p:cNvPr id="731" name="Google Shape;731;p97"/>
          <p:cNvPicPr preferRelativeResize="0"/>
          <p:nvPr/>
        </p:nvPicPr>
        <p:blipFill rotWithShape="1">
          <a:blip r:embed="rId3">
            <a:alphaModFix/>
          </a:blip>
          <a:srcRect/>
          <a:stretch/>
        </p:blipFill>
        <p:spPr>
          <a:xfrm>
            <a:off x="7443506" y="4498402"/>
            <a:ext cx="1427422" cy="369507"/>
          </a:xfrm>
          <a:prstGeom prst="rect">
            <a:avLst/>
          </a:prstGeom>
          <a:noFill/>
          <a:ln>
            <a:noFill/>
          </a:ln>
        </p:spPr>
      </p:pic>
      <p:sp>
        <p:nvSpPr>
          <p:cNvPr id="10" name="Oval 9">
            <a:extLst>
              <a:ext uri="{FF2B5EF4-FFF2-40B4-BE49-F238E27FC236}">
                <a16:creationId xmlns:a16="http://schemas.microsoft.com/office/drawing/2014/main" id="{7A607FA5-2015-DD55-672B-1A1451C19409}"/>
              </a:ext>
            </a:extLst>
          </p:cNvPr>
          <p:cNvSpPr/>
          <p:nvPr/>
        </p:nvSpPr>
        <p:spPr>
          <a:xfrm>
            <a:off x="542895" y="955584"/>
            <a:ext cx="3422650" cy="3263900"/>
          </a:xfrm>
          <a:prstGeom prst="ellipse">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1F07BC28-C296-4572-459D-8D01307B5699}"/>
              </a:ext>
            </a:extLst>
          </p:cNvPr>
          <p:cNvSpPr/>
          <p:nvPr/>
        </p:nvSpPr>
        <p:spPr>
          <a:xfrm>
            <a:off x="893415" y="1453424"/>
            <a:ext cx="2763520" cy="2477135"/>
          </a:xfrm>
          <a:prstGeom prst="ellipse">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Text Box 5">
            <a:extLst>
              <a:ext uri="{FF2B5EF4-FFF2-40B4-BE49-F238E27FC236}">
                <a16:creationId xmlns:a16="http://schemas.microsoft.com/office/drawing/2014/main" id="{37CF4D4B-270A-8B3D-4311-8E0CBDF3A932}"/>
              </a:ext>
            </a:extLst>
          </p:cNvPr>
          <p:cNvSpPr txBox="1"/>
          <p:nvPr/>
        </p:nvSpPr>
        <p:spPr>
          <a:xfrm>
            <a:off x="1407503" y="1176147"/>
            <a:ext cx="1710720" cy="254635"/>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en-GB" sz="900" kern="100" dirty="0">
                <a:effectLst/>
                <a:ea typeface="Aptos" panose="020B0004020202020204" pitchFamily="34" charset="0"/>
                <a:cs typeface="Times New Roman" panose="02020603050405020304" pitchFamily="18" charset="0"/>
              </a:rPr>
              <a:t>Conflicting Institutional Norms</a:t>
            </a:r>
            <a:endParaRPr lang="en-CH" sz="1200" kern="100" dirty="0">
              <a:effectLst/>
              <a:ea typeface="Aptos" panose="020B000402020202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DCF529AB-9106-C355-40BF-26CB57A3A194}"/>
              </a:ext>
            </a:extLst>
          </p:cNvPr>
          <p:cNvSpPr/>
          <p:nvPr/>
        </p:nvSpPr>
        <p:spPr>
          <a:xfrm>
            <a:off x="1425545" y="2019209"/>
            <a:ext cx="1594485" cy="1487805"/>
          </a:xfrm>
          <a:prstGeom prst="ellipse">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Box 5">
            <a:extLst>
              <a:ext uri="{FF2B5EF4-FFF2-40B4-BE49-F238E27FC236}">
                <a16:creationId xmlns:a16="http://schemas.microsoft.com/office/drawing/2014/main" id="{572F0A30-4722-FFD2-00B1-FE3F6089EBBD}"/>
              </a:ext>
            </a:extLst>
          </p:cNvPr>
          <p:cNvSpPr txBox="1"/>
          <p:nvPr/>
        </p:nvSpPr>
        <p:spPr>
          <a:xfrm>
            <a:off x="1383973" y="1753253"/>
            <a:ext cx="1815382" cy="254635"/>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en-GB" sz="900" kern="100" dirty="0">
                <a:effectLst/>
                <a:ea typeface="Aptos" panose="020B0004020202020204" pitchFamily="34" charset="0"/>
                <a:cs typeface="Times New Roman" panose="02020603050405020304" pitchFamily="18" charset="0"/>
              </a:rPr>
              <a:t>Conflicting Organizational Rules</a:t>
            </a:r>
            <a:endParaRPr lang="en-CH" sz="1200" kern="100" dirty="0">
              <a:effectLst/>
              <a:ea typeface="Aptos" panose="020B0004020202020204" pitchFamily="34" charset="0"/>
              <a:cs typeface="Times New Roman" panose="02020603050405020304" pitchFamily="18" charset="0"/>
            </a:endParaRPr>
          </a:p>
        </p:txBody>
      </p:sp>
      <p:sp>
        <p:nvSpPr>
          <p:cNvPr id="15" name="Text Box 5">
            <a:extLst>
              <a:ext uri="{FF2B5EF4-FFF2-40B4-BE49-F238E27FC236}">
                <a16:creationId xmlns:a16="http://schemas.microsoft.com/office/drawing/2014/main" id="{99F73D21-D7F4-B3E0-7B0F-DD972EEF9F5A}"/>
              </a:ext>
            </a:extLst>
          </p:cNvPr>
          <p:cNvSpPr txBox="1"/>
          <p:nvPr/>
        </p:nvSpPr>
        <p:spPr>
          <a:xfrm>
            <a:off x="1619855" y="2532289"/>
            <a:ext cx="1264920" cy="254635"/>
          </a:xfrm>
          <a:prstGeom prst="rect">
            <a:avLst/>
          </a:prstGeom>
          <a:solidFill>
            <a:schemeClr val="lt1"/>
          </a:solidFill>
          <a:ln w="6350">
            <a:solidFill>
              <a:prstClr val="black">
                <a:alpha val="0"/>
              </a:prst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Conflicting Internal Behaviour</a:t>
            </a:r>
            <a:endParaRPr lang="en-CH"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DF376CC2-76E7-0D56-BD1B-A93B0AEFFD04}"/>
              </a:ext>
            </a:extLst>
          </p:cNvPr>
          <p:cNvSpPr/>
          <p:nvPr/>
        </p:nvSpPr>
        <p:spPr>
          <a:xfrm>
            <a:off x="5178455" y="939800"/>
            <a:ext cx="3422650" cy="3263900"/>
          </a:xfrm>
          <a:prstGeom prst="ellipse">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Oval 22">
            <a:extLst>
              <a:ext uri="{FF2B5EF4-FFF2-40B4-BE49-F238E27FC236}">
                <a16:creationId xmlns:a16="http://schemas.microsoft.com/office/drawing/2014/main" id="{AA87B602-C02D-E7BF-5166-EBED856BA251}"/>
              </a:ext>
            </a:extLst>
          </p:cNvPr>
          <p:cNvSpPr/>
          <p:nvPr/>
        </p:nvSpPr>
        <p:spPr>
          <a:xfrm>
            <a:off x="5528975" y="1437640"/>
            <a:ext cx="2763520" cy="2477135"/>
          </a:xfrm>
          <a:prstGeom prst="ellipse">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Text Box 5">
            <a:extLst>
              <a:ext uri="{FF2B5EF4-FFF2-40B4-BE49-F238E27FC236}">
                <a16:creationId xmlns:a16="http://schemas.microsoft.com/office/drawing/2014/main" id="{98D3E046-85EF-F0EB-25C2-68A0D4866B78}"/>
              </a:ext>
            </a:extLst>
          </p:cNvPr>
          <p:cNvSpPr txBox="1"/>
          <p:nvPr/>
        </p:nvSpPr>
        <p:spPr>
          <a:xfrm>
            <a:off x="6043063" y="1160363"/>
            <a:ext cx="1710720" cy="254635"/>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en-GB" sz="900" kern="100" dirty="0">
                <a:effectLst/>
                <a:ea typeface="Aptos" panose="020B0004020202020204" pitchFamily="34" charset="0"/>
                <a:cs typeface="Times New Roman" panose="02020603050405020304" pitchFamily="18" charset="0"/>
              </a:rPr>
              <a:t>Select Institutional Norm</a:t>
            </a:r>
            <a:endParaRPr lang="en-CH" sz="1200" kern="100" dirty="0">
              <a:effectLst/>
              <a:ea typeface="Aptos" panose="020B000402020202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6AF2BDF8-8981-23B5-8C06-6ED93A79180A}"/>
              </a:ext>
            </a:extLst>
          </p:cNvPr>
          <p:cNvSpPr/>
          <p:nvPr/>
        </p:nvSpPr>
        <p:spPr>
          <a:xfrm>
            <a:off x="6061105" y="2003425"/>
            <a:ext cx="1594485" cy="1487805"/>
          </a:xfrm>
          <a:prstGeom prst="ellipse">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Text Box 5">
            <a:extLst>
              <a:ext uri="{FF2B5EF4-FFF2-40B4-BE49-F238E27FC236}">
                <a16:creationId xmlns:a16="http://schemas.microsoft.com/office/drawing/2014/main" id="{523642EC-60D7-A3A6-FDA4-B9807B01A439}"/>
              </a:ext>
            </a:extLst>
          </p:cNvPr>
          <p:cNvSpPr txBox="1"/>
          <p:nvPr/>
        </p:nvSpPr>
        <p:spPr>
          <a:xfrm>
            <a:off x="6032337" y="1764574"/>
            <a:ext cx="1815382" cy="254635"/>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en-GB" sz="900" kern="100" dirty="0">
                <a:effectLst/>
                <a:ea typeface="Aptos" panose="020B0004020202020204" pitchFamily="34" charset="0"/>
                <a:cs typeface="Times New Roman" panose="02020603050405020304" pitchFamily="18" charset="0"/>
              </a:rPr>
              <a:t>Select Organizational Rules</a:t>
            </a:r>
            <a:endParaRPr lang="en-CH" sz="1200" kern="100" dirty="0">
              <a:effectLst/>
              <a:ea typeface="Aptos" panose="020B0004020202020204" pitchFamily="34" charset="0"/>
              <a:cs typeface="Times New Roman" panose="02020603050405020304" pitchFamily="18" charset="0"/>
            </a:endParaRPr>
          </a:p>
        </p:txBody>
      </p:sp>
      <p:sp>
        <p:nvSpPr>
          <p:cNvPr id="27" name="Text Box 5">
            <a:extLst>
              <a:ext uri="{FF2B5EF4-FFF2-40B4-BE49-F238E27FC236}">
                <a16:creationId xmlns:a16="http://schemas.microsoft.com/office/drawing/2014/main" id="{7C8DE955-582A-AAAE-8A9E-7FF1B4C20363}"/>
              </a:ext>
            </a:extLst>
          </p:cNvPr>
          <p:cNvSpPr txBox="1"/>
          <p:nvPr/>
        </p:nvSpPr>
        <p:spPr>
          <a:xfrm>
            <a:off x="6265963" y="2457299"/>
            <a:ext cx="1264920" cy="254635"/>
          </a:xfrm>
          <a:prstGeom prst="rect">
            <a:avLst/>
          </a:prstGeom>
          <a:solidFill>
            <a:schemeClr val="lt1"/>
          </a:solidFill>
          <a:ln w="6350">
            <a:solidFill>
              <a:prstClr val="black">
                <a:alpha val="0"/>
              </a:prst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Stabilization of Internal Behaviour</a:t>
            </a:r>
            <a:endParaRPr lang="en-CH" sz="120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B363DD75-26B1-BC32-D341-0EABD852E607}"/>
              </a:ext>
            </a:extLst>
          </p:cNvPr>
          <p:cNvCxnSpPr>
            <a:endCxn id="22" idx="2"/>
          </p:cNvCxnSpPr>
          <p:nvPr/>
        </p:nvCxnSpPr>
        <p:spPr>
          <a:xfrm flipV="1">
            <a:off x="3982831" y="2571750"/>
            <a:ext cx="1195624" cy="128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5F5BDC4-5EC8-66AB-39EB-D903ED579C56}"/>
              </a:ext>
            </a:extLst>
          </p:cNvPr>
          <p:cNvSpPr txBox="1"/>
          <p:nvPr/>
        </p:nvSpPr>
        <p:spPr>
          <a:xfrm>
            <a:off x="4245061" y="2214893"/>
            <a:ext cx="689977" cy="307777"/>
          </a:xfrm>
          <a:prstGeom prst="rect">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CH" dirty="0"/>
              <a:t>UCoC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58"/>
          <p:cNvPicPr preferRelativeResize="0"/>
          <p:nvPr/>
        </p:nvPicPr>
        <p:blipFill>
          <a:blip r:embed="rId3">
            <a:alphaModFix/>
          </a:blip>
          <a:stretch>
            <a:fillRect/>
          </a:stretch>
        </p:blipFill>
        <p:spPr>
          <a:xfrm>
            <a:off x="1553476" y="4239974"/>
            <a:ext cx="1429550" cy="369974"/>
          </a:xfrm>
          <a:prstGeom prst="rect">
            <a:avLst/>
          </a:prstGeom>
          <a:noFill/>
          <a:ln>
            <a:noFill/>
          </a:ln>
        </p:spPr>
      </p:pic>
      <p:sp>
        <p:nvSpPr>
          <p:cNvPr id="407" name="Google Shape;407;p58"/>
          <p:cNvSpPr/>
          <p:nvPr/>
        </p:nvSpPr>
        <p:spPr>
          <a:xfrm>
            <a:off x="4572000" y="0"/>
            <a:ext cx="4572000" cy="5143500"/>
          </a:xfrm>
          <a:prstGeom prst="rect">
            <a:avLst/>
          </a:prstGeom>
          <a:solidFill>
            <a:srgbClr val="FBF2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408" name="Google Shape;408;p58"/>
          <p:cNvPicPr preferRelativeResize="0"/>
          <p:nvPr/>
        </p:nvPicPr>
        <p:blipFill rotWithShape="1">
          <a:blip r:embed="rId4">
            <a:alphaModFix/>
          </a:blip>
          <a:srcRect/>
          <a:stretch/>
        </p:blipFill>
        <p:spPr>
          <a:xfrm>
            <a:off x="4928726" y="160990"/>
            <a:ext cx="4078984" cy="4078984"/>
          </a:xfrm>
          <a:prstGeom prst="rect">
            <a:avLst/>
          </a:prstGeom>
          <a:noFill/>
          <a:ln>
            <a:noFill/>
          </a:ln>
        </p:spPr>
      </p:pic>
      <p:sp>
        <p:nvSpPr>
          <p:cNvPr id="409" name="Google Shape;409;p58"/>
          <p:cNvSpPr txBox="1"/>
          <p:nvPr/>
        </p:nvSpPr>
        <p:spPr>
          <a:xfrm>
            <a:off x="456551" y="533552"/>
            <a:ext cx="3623400" cy="2862292"/>
          </a:xfrm>
          <a:prstGeom prst="rect">
            <a:avLst/>
          </a:prstGeom>
          <a:noFill/>
          <a:ln>
            <a:noFill/>
          </a:ln>
        </p:spPr>
        <p:txBody>
          <a:bodyPr spcFirstLastPara="1" wrap="square" lIns="68575" tIns="34275" rIns="68575" bIns="34275" anchor="t" anchorCtr="0">
            <a:spAutoFit/>
          </a:bodyPr>
          <a:lstStyle/>
          <a:p>
            <a:pPr marL="0" marR="0" lvl="0" indent="0" algn="ctr" rtl="0">
              <a:lnSpc>
                <a:spcPct val="150000"/>
              </a:lnSpc>
              <a:spcBef>
                <a:spcPts val="0"/>
              </a:spcBef>
              <a:spcAft>
                <a:spcPts val="0"/>
              </a:spcAft>
              <a:buNone/>
            </a:pPr>
            <a:r>
              <a:rPr lang="en-GB" sz="2500" dirty="0">
                <a:solidFill>
                  <a:srgbClr val="246342"/>
                </a:solidFill>
                <a:latin typeface="Arial"/>
                <a:ea typeface="Arial"/>
                <a:cs typeface="Arial"/>
                <a:sym typeface="Arial"/>
              </a:rPr>
              <a:t>Q&amp;As</a:t>
            </a:r>
          </a:p>
          <a:p>
            <a:pPr marL="0" marR="0" lvl="0" indent="0" algn="ctr" rtl="0">
              <a:lnSpc>
                <a:spcPct val="150000"/>
              </a:lnSpc>
              <a:spcBef>
                <a:spcPts val="0"/>
              </a:spcBef>
              <a:spcAft>
                <a:spcPts val="0"/>
              </a:spcAft>
              <a:buNone/>
            </a:pPr>
            <a:endParaRPr lang="en-GB" sz="1600" dirty="0">
              <a:solidFill>
                <a:srgbClr val="246342"/>
              </a:solidFill>
            </a:endParaRPr>
          </a:p>
          <a:p>
            <a:pPr marL="0" marR="0" lvl="0" indent="0" algn="ctr" rtl="0">
              <a:lnSpc>
                <a:spcPct val="150000"/>
              </a:lnSpc>
              <a:spcBef>
                <a:spcPts val="0"/>
              </a:spcBef>
              <a:spcAft>
                <a:spcPts val="0"/>
              </a:spcAft>
              <a:buNone/>
            </a:pPr>
            <a:endParaRPr lang="en-GB" sz="1600" dirty="0">
              <a:solidFill>
                <a:srgbClr val="246342"/>
              </a:solidFill>
            </a:endParaRPr>
          </a:p>
          <a:p>
            <a:pPr marL="0" marR="0" lvl="0" indent="0" algn="ctr" rtl="0">
              <a:lnSpc>
                <a:spcPct val="150000"/>
              </a:lnSpc>
              <a:spcBef>
                <a:spcPts val="0"/>
              </a:spcBef>
              <a:spcAft>
                <a:spcPts val="0"/>
              </a:spcAft>
              <a:buNone/>
            </a:pPr>
            <a:r>
              <a:rPr lang="en-GB" sz="1600" dirty="0">
                <a:solidFill>
                  <a:srgbClr val="246342"/>
                </a:solidFill>
                <a:latin typeface="Arial"/>
                <a:ea typeface="Arial"/>
                <a:cs typeface="Arial"/>
                <a:sym typeface="Arial"/>
              </a:rPr>
              <a:t>Thank you for your attention!</a:t>
            </a:r>
          </a:p>
          <a:p>
            <a:pPr marL="0" marR="0" lvl="0" indent="0" algn="ctr" rtl="0">
              <a:lnSpc>
                <a:spcPct val="150000"/>
              </a:lnSpc>
              <a:spcBef>
                <a:spcPts val="0"/>
              </a:spcBef>
              <a:spcAft>
                <a:spcPts val="0"/>
              </a:spcAft>
              <a:buNone/>
            </a:pPr>
            <a:endParaRPr lang="en-GB" sz="1600" dirty="0">
              <a:solidFill>
                <a:srgbClr val="246342"/>
              </a:solidFill>
            </a:endParaRPr>
          </a:p>
          <a:p>
            <a:pPr marL="0" marR="0" lvl="0" indent="0" algn="ctr" rtl="0">
              <a:lnSpc>
                <a:spcPct val="150000"/>
              </a:lnSpc>
              <a:spcBef>
                <a:spcPts val="0"/>
              </a:spcBef>
              <a:spcAft>
                <a:spcPts val="0"/>
              </a:spcAft>
              <a:buNone/>
            </a:pPr>
            <a:endParaRPr lang="en-GB" sz="1600" dirty="0">
              <a:solidFill>
                <a:srgbClr val="246342"/>
              </a:solidFill>
            </a:endParaRPr>
          </a:p>
          <a:p>
            <a:pPr marL="0" marR="0" lvl="0" indent="0" algn="ctr" rtl="0">
              <a:lnSpc>
                <a:spcPct val="150000"/>
              </a:lnSpc>
              <a:spcBef>
                <a:spcPts val="0"/>
              </a:spcBef>
              <a:spcAft>
                <a:spcPts val="0"/>
              </a:spcAft>
              <a:buNone/>
            </a:pPr>
            <a:r>
              <a:rPr lang="en-GB" sz="1600" dirty="0" err="1">
                <a:solidFill>
                  <a:srgbClr val="246342"/>
                </a:solidFill>
                <a:latin typeface="Arial"/>
                <a:ea typeface="Arial"/>
                <a:cs typeface="Arial"/>
                <a:sym typeface="Arial"/>
              </a:rPr>
              <a:t>florian.grisel@cnrs.fr</a:t>
            </a:r>
            <a:endParaRPr sz="1600" dirty="0">
              <a:solidFill>
                <a:srgbClr val="246342"/>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1625BB70-4544-1A4B-0F30-0D3BF8C0FF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27</a:t>
            </a:fld>
            <a:endParaRPr lang="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7" descr="Obraz zawierający zrzut ekranu, Grafika, krąg, sztuka&#10;&#10;Opis wygenerowany automatycznie"/>
          <p:cNvPicPr preferRelativeResize="0"/>
          <p:nvPr/>
        </p:nvPicPr>
        <p:blipFill rotWithShape="1">
          <a:blip r:embed="rId3">
            <a:alphaModFix/>
          </a:blip>
          <a:srcRect/>
          <a:stretch/>
        </p:blipFill>
        <p:spPr>
          <a:xfrm>
            <a:off x="0" y="0"/>
            <a:ext cx="9144000" cy="5148000"/>
          </a:xfrm>
          <a:prstGeom prst="rect">
            <a:avLst/>
          </a:prstGeom>
          <a:noFill/>
          <a:ln>
            <a:noFill/>
          </a:ln>
        </p:spPr>
      </p:pic>
      <p:pic>
        <p:nvPicPr>
          <p:cNvPr id="222" name="Google Shape;222;p37"/>
          <p:cNvPicPr preferRelativeResize="0"/>
          <p:nvPr/>
        </p:nvPicPr>
        <p:blipFill rotWithShape="1">
          <a:blip r:embed="rId4">
            <a:alphaModFix/>
          </a:blip>
          <a:srcRect/>
          <a:stretch/>
        </p:blipFill>
        <p:spPr>
          <a:xfrm>
            <a:off x="7349477" y="4513148"/>
            <a:ext cx="1320313" cy="340014"/>
          </a:xfrm>
          <a:prstGeom prst="rect">
            <a:avLst/>
          </a:prstGeom>
          <a:noFill/>
          <a:ln>
            <a:noFill/>
          </a:ln>
        </p:spPr>
      </p:pic>
      <p:sp>
        <p:nvSpPr>
          <p:cNvPr id="223" name="Google Shape;223;p37"/>
          <p:cNvSpPr txBox="1"/>
          <p:nvPr/>
        </p:nvSpPr>
        <p:spPr>
          <a:xfrm>
            <a:off x="1702050" y="2186066"/>
            <a:ext cx="5739900" cy="53088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pl" sz="3000" b="1" i="0" u="none" strike="noStrike" cap="none" dirty="0">
                <a:solidFill>
                  <a:srgbClr val="FBF2D7"/>
                </a:solidFill>
                <a:latin typeface="Montserrat ExtraBold"/>
                <a:ea typeface="Montserrat ExtraBold"/>
                <a:cs typeface="Montserrat ExtraBold"/>
                <a:sym typeface="Montserrat ExtraBold"/>
              </a:rPr>
              <a:t>1. BACKGROUND</a:t>
            </a:r>
            <a:endParaRPr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6"/>
          <p:cNvPicPr preferRelativeResize="0"/>
          <p:nvPr/>
        </p:nvPicPr>
        <p:blipFill rotWithShape="1">
          <a:blip r:embed="rId3">
            <a:alphaModFix/>
          </a:blip>
          <a:srcRect/>
          <a:stretch/>
        </p:blipFill>
        <p:spPr>
          <a:xfrm>
            <a:off x="628650" y="4498446"/>
            <a:ext cx="1552733" cy="405739"/>
          </a:xfrm>
          <a:prstGeom prst="rect">
            <a:avLst/>
          </a:prstGeom>
          <a:noFill/>
          <a:ln>
            <a:noFill/>
          </a:ln>
        </p:spPr>
      </p:pic>
      <p:pic>
        <p:nvPicPr>
          <p:cNvPr id="392" name="Google Shape;392;p56"/>
          <p:cNvPicPr preferRelativeResize="0"/>
          <p:nvPr/>
        </p:nvPicPr>
        <p:blipFill rotWithShape="1">
          <a:blip r:embed="rId4">
            <a:alphaModFix/>
          </a:blip>
          <a:srcRect/>
          <a:stretch/>
        </p:blipFill>
        <p:spPr>
          <a:xfrm>
            <a:off x="4792436" y="734976"/>
            <a:ext cx="4169292" cy="4169292"/>
          </a:xfrm>
          <a:prstGeom prst="rect">
            <a:avLst/>
          </a:prstGeom>
          <a:noFill/>
          <a:ln>
            <a:noFill/>
          </a:ln>
        </p:spPr>
      </p:pic>
      <p:sp>
        <p:nvSpPr>
          <p:cNvPr id="393" name="Google Shape;393;p56"/>
          <p:cNvSpPr txBox="1"/>
          <p:nvPr/>
        </p:nvSpPr>
        <p:spPr>
          <a:xfrm>
            <a:off x="424735" y="1236488"/>
            <a:ext cx="4981453" cy="2885375"/>
          </a:xfrm>
          <a:prstGeom prst="rect">
            <a:avLst/>
          </a:prstGeom>
          <a:noFill/>
          <a:ln>
            <a:noFill/>
          </a:ln>
        </p:spPr>
        <p:txBody>
          <a:bodyPr spcFirstLastPara="1" wrap="square" lIns="68575" tIns="34275" rIns="68575" bIns="34275" anchor="t" anchorCtr="0">
            <a:spAutoFit/>
          </a:bodyPr>
          <a:lstStyle/>
          <a:p>
            <a:pPr marL="469900" marR="0" lvl="0" indent="-342900" algn="l" rtl="0">
              <a:lnSpc>
                <a:spcPct val="150000"/>
              </a:lnSpc>
              <a:spcBef>
                <a:spcPts val="0"/>
              </a:spcBef>
              <a:spcAft>
                <a:spcPts val="600"/>
              </a:spcAft>
              <a:buClr>
                <a:schemeClr val="dk1"/>
              </a:buClr>
              <a:buSzPts val="1600"/>
              <a:buAutoNum type="arabicPeriod"/>
            </a:pPr>
            <a:r>
              <a:rPr lang="en-GB" sz="1600" u="sng" dirty="0">
                <a:solidFill>
                  <a:schemeClr val="dk1"/>
                </a:solidFill>
                <a:latin typeface="Montserrat"/>
                <a:ea typeface="Montserrat"/>
                <a:cs typeface="Montserrat"/>
                <a:sym typeface="Montserrat"/>
              </a:rPr>
              <a:t>Goal</a:t>
            </a:r>
            <a:r>
              <a:rPr lang="en-GB" sz="1600" dirty="0">
                <a:solidFill>
                  <a:schemeClr val="dk1"/>
                </a:solidFill>
                <a:latin typeface="Montserrat"/>
                <a:ea typeface="Montserrat"/>
                <a:cs typeface="Montserrat"/>
                <a:sym typeface="Montserrat"/>
              </a:rPr>
              <a:t>: Examine the codification process of the </a:t>
            </a:r>
            <a:r>
              <a:rPr lang="en-GB" sz="1600" dirty="0" err="1">
                <a:solidFill>
                  <a:schemeClr val="dk1"/>
                </a:solidFill>
                <a:latin typeface="Montserrat"/>
                <a:ea typeface="Montserrat"/>
                <a:cs typeface="Montserrat"/>
                <a:sym typeface="Montserrat"/>
              </a:rPr>
              <a:t>UCoC</a:t>
            </a:r>
            <a:r>
              <a:rPr lang="en-GB" sz="1600" dirty="0">
                <a:solidFill>
                  <a:schemeClr val="dk1"/>
                </a:solidFill>
                <a:latin typeface="Montserrat"/>
                <a:ea typeface="Montserrat"/>
                <a:cs typeface="Montserrat"/>
                <a:sym typeface="Montserrat"/>
              </a:rPr>
              <a:t> and its enforcement through interviews</a:t>
            </a:r>
          </a:p>
          <a:p>
            <a:pPr marL="469900" marR="0" lvl="0" indent="-342900" algn="l" rtl="0">
              <a:lnSpc>
                <a:spcPct val="150000"/>
              </a:lnSpc>
              <a:spcBef>
                <a:spcPts val="0"/>
              </a:spcBef>
              <a:spcAft>
                <a:spcPts val="600"/>
              </a:spcAft>
              <a:buClr>
                <a:schemeClr val="dk1"/>
              </a:buClr>
              <a:buSzPts val="1600"/>
              <a:buAutoNum type="arabicPeriod"/>
            </a:pPr>
            <a:r>
              <a:rPr lang="en-GB" sz="1600" u="sng" dirty="0">
                <a:solidFill>
                  <a:schemeClr val="dk1"/>
                </a:solidFill>
                <a:latin typeface="Montserrat"/>
                <a:ea typeface="Montserrat"/>
                <a:cs typeface="Montserrat"/>
                <a:sym typeface="Montserrat"/>
              </a:rPr>
              <a:t>Team</a:t>
            </a:r>
            <a:r>
              <a:rPr lang="en-GB" sz="1600" dirty="0">
                <a:solidFill>
                  <a:schemeClr val="dk1"/>
                </a:solidFill>
                <a:latin typeface="Montserrat"/>
                <a:ea typeface="Montserrat"/>
                <a:cs typeface="Montserrat"/>
                <a:sym typeface="Montserrat"/>
              </a:rPr>
              <a:t>: Three researchers</a:t>
            </a:r>
          </a:p>
          <a:p>
            <a:pPr marL="469900" marR="0" lvl="0" indent="-342900" algn="l" rtl="0">
              <a:lnSpc>
                <a:spcPct val="150000"/>
              </a:lnSpc>
              <a:spcBef>
                <a:spcPts val="0"/>
              </a:spcBef>
              <a:spcAft>
                <a:spcPts val="600"/>
              </a:spcAft>
              <a:buClr>
                <a:schemeClr val="dk1"/>
              </a:buClr>
              <a:buSzPts val="1600"/>
              <a:buAutoNum type="arabicPeriod"/>
            </a:pPr>
            <a:r>
              <a:rPr lang="en-GB" sz="1600" u="sng" dirty="0">
                <a:solidFill>
                  <a:schemeClr val="dk1"/>
                </a:solidFill>
                <a:latin typeface="Montserrat"/>
                <a:ea typeface="Montserrat"/>
                <a:cs typeface="Montserrat"/>
                <a:sym typeface="Montserrat"/>
              </a:rPr>
              <a:t>Funding</a:t>
            </a:r>
            <a:r>
              <a:rPr lang="en-GB" sz="1600" dirty="0">
                <a:solidFill>
                  <a:schemeClr val="dk1"/>
                </a:solidFill>
                <a:latin typeface="Montserrat"/>
                <a:ea typeface="Montserrat"/>
                <a:cs typeface="Montserrat"/>
                <a:sym typeface="Montserrat"/>
              </a:rPr>
              <a:t>: Wikimedia Research Fund</a:t>
            </a:r>
          </a:p>
          <a:p>
            <a:pPr marL="469900" marR="0" lvl="0" indent="-342900" algn="l" rtl="0">
              <a:lnSpc>
                <a:spcPct val="150000"/>
              </a:lnSpc>
              <a:spcBef>
                <a:spcPts val="0"/>
              </a:spcBef>
              <a:spcAft>
                <a:spcPts val="0"/>
              </a:spcAft>
              <a:buClr>
                <a:schemeClr val="dk1"/>
              </a:buClr>
              <a:buSzPts val="1600"/>
              <a:buAutoNum type="arabicPeriod"/>
            </a:pPr>
            <a:r>
              <a:rPr lang="en-GB" sz="1600" u="sng" dirty="0">
                <a:solidFill>
                  <a:schemeClr val="dk1"/>
                </a:solidFill>
                <a:latin typeface="Montserrat"/>
                <a:ea typeface="Montserrat"/>
                <a:cs typeface="Montserrat"/>
                <a:sym typeface="Montserrat"/>
              </a:rPr>
              <a:t>Outputs</a:t>
            </a:r>
            <a:r>
              <a:rPr lang="en-GB" sz="1600" dirty="0">
                <a:solidFill>
                  <a:schemeClr val="dk1"/>
                </a:solidFill>
                <a:latin typeface="Montserrat"/>
                <a:ea typeface="Montserrat"/>
                <a:cs typeface="Montserrat"/>
                <a:sym typeface="Montserrat"/>
              </a:rPr>
              <a:t>: Two interim reports, a final report, and a scientific paper</a:t>
            </a:r>
            <a:endParaRPr sz="1600" dirty="0">
              <a:solidFill>
                <a:schemeClr val="dk1"/>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822AA478-6839-A005-2142-5A8A489302F0}"/>
              </a:ext>
            </a:extLst>
          </p:cNvPr>
          <p:cNvSpPr txBox="1"/>
          <p:nvPr/>
        </p:nvSpPr>
        <p:spPr>
          <a:xfrm>
            <a:off x="783772" y="420065"/>
            <a:ext cx="7837402" cy="615553"/>
          </a:xfrm>
          <a:prstGeom prst="rect">
            <a:avLst/>
          </a:prstGeom>
          <a:noFill/>
        </p:spPr>
        <p:txBody>
          <a:bodyPr wrap="none" rtlCol="0">
            <a:spAutoFit/>
          </a:bodyPr>
          <a:lstStyle/>
          <a:p>
            <a:r>
              <a:rPr lang="en-CH" sz="3400" b="1" dirty="0">
                <a:latin typeface="Montserrat" pitchFamily="2" charset="77"/>
              </a:rPr>
              <a:t>PRESENTATION OF THE PROJECT</a:t>
            </a:r>
          </a:p>
        </p:txBody>
      </p:sp>
      <p:sp>
        <p:nvSpPr>
          <p:cNvPr id="4" name="Slide Number Placeholder 3">
            <a:extLst>
              <a:ext uri="{FF2B5EF4-FFF2-40B4-BE49-F238E27FC236}">
                <a16:creationId xmlns:a16="http://schemas.microsoft.com/office/drawing/2014/main" id="{FFE2C2D2-D85F-A5A2-1F85-59FD133952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4</a:t>
            </a:fld>
            <a:endParaRPr lang="pl"/>
          </a:p>
        </p:txBody>
      </p:sp>
    </p:spTree>
    <p:extLst>
      <p:ext uri="{BB962C8B-B14F-4D97-AF65-F5344CB8AC3E}">
        <p14:creationId xmlns:p14="http://schemas.microsoft.com/office/powerpoint/2010/main" val="365192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29966"/>
        </a:solidFill>
        <a:effectLst/>
      </p:bgPr>
    </p:bg>
    <p:spTree>
      <p:nvGrpSpPr>
        <p:cNvPr id="1" name="Shape 342"/>
        <p:cNvGrpSpPr/>
        <p:nvPr/>
      </p:nvGrpSpPr>
      <p:grpSpPr>
        <a:xfrm>
          <a:off x="0" y="0"/>
          <a:ext cx="0" cy="0"/>
          <a:chOff x="0" y="0"/>
          <a:chExt cx="0" cy="0"/>
        </a:xfrm>
      </p:grpSpPr>
      <p:pic>
        <p:nvPicPr>
          <p:cNvPr id="343" name="Google Shape;343;p50"/>
          <p:cNvPicPr preferRelativeResize="0"/>
          <p:nvPr/>
        </p:nvPicPr>
        <p:blipFill rotWithShape="1">
          <a:blip r:embed="rId3">
            <a:alphaModFix/>
          </a:blip>
          <a:srcRect/>
          <a:stretch/>
        </p:blipFill>
        <p:spPr>
          <a:xfrm>
            <a:off x="5668245" y="1472634"/>
            <a:ext cx="3057811" cy="2953804"/>
          </a:xfrm>
          <a:prstGeom prst="rect">
            <a:avLst/>
          </a:prstGeom>
          <a:noFill/>
          <a:ln>
            <a:noFill/>
          </a:ln>
        </p:spPr>
      </p:pic>
      <p:pic>
        <p:nvPicPr>
          <p:cNvPr id="344" name="Google Shape;344;p50"/>
          <p:cNvPicPr preferRelativeResize="0"/>
          <p:nvPr/>
        </p:nvPicPr>
        <p:blipFill rotWithShape="1">
          <a:blip r:embed="rId4">
            <a:alphaModFix/>
          </a:blip>
          <a:srcRect b="-44196"/>
          <a:stretch/>
        </p:blipFill>
        <p:spPr>
          <a:xfrm>
            <a:off x="527098" y="4426438"/>
            <a:ext cx="1918602" cy="681650"/>
          </a:xfrm>
          <a:prstGeom prst="rect">
            <a:avLst/>
          </a:prstGeom>
          <a:noFill/>
          <a:ln>
            <a:noFill/>
          </a:ln>
        </p:spPr>
      </p:pic>
      <p:sp>
        <p:nvSpPr>
          <p:cNvPr id="3" name="Slide Number Placeholder 2">
            <a:extLst>
              <a:ext uri="{FF2B5EF4-FFF2-40B4-BE49-F238E27FC236}">
                <a16:creationId xmlns:a16="http://schemas.microsoft.com/office/drawing/2014/main" id="{AB769D20-8295-1B1A-82E6-951BA15DDB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5</a:t>
            </a:fld>
            <a:endParaRPr lang="pl"/>
          </a:p>
        </p:txBody>
      </p:sp>
      <p:pic>
        <p:nvPicPr>
          <p:cNvPr id="4" name="Picture 3">
            <a:extLst>
              <a:ext uri="{FF2B5EF4-FFF2-40B4-BE49-F238E27FC236}">
                <a16:creationId xmlns:a16="http://schemas.microsoft.com/office/drawing/2014/main" id="{F6B5ED74-523D-B8DA-F601-F45905D36818}"/>
              </a:ext>
            </a:extLst>
          </p:cNvPr>
          <p:cNvPicPr>
            <a:picLocks noChangeAspect="1"/>
          </p:cNvPicPr>
          <p:nvPr/>
        </p:nvPicPr>
        <p:blipFill>
          <a:blip r:embed="rId5">
            <a:alphaModFix amt="81000"/>
          </a:blip>
          <a:stretch>
            <a:fillRect/>
          </a:stretch>
        </p:blipFill>
        <p:spPr>
          <a:xfrm>
            <a:off x="699773" y="992271"/>
            <a:ext cx="4535698" cy="3158958"/>
          </a:xfrm>
          <a:prstGeom prst="rect">
            <a:avLst/>
          </a:prstGeom>
        </p:spPr>
      </p:pic>
      <p:sp>
        <p:nvSpPr>
          <p:cNvPr id="6" name="TextBox 5">
            <a:extLst>
              <a:ext uri="{FF2B5EF4-FFF2-40B4-BE49-F238E27FC236}">
                <a16:creationId xmlns:a16="http://schemas.microsoft.com/office/drawing/2014/main" id="{F9BB7795-CECE-EA7D-AB2B-0A08A770684E}"/>
              </a:ext>
            </a:extLst>
          </p:cNvPr>
          <p:cNvSpPr txBox="1"/>
          <p:nvPr/>
        </p:nvSpPr>
        <p:spPr>
          <a:xfrm>
            <a:off x="1799446" y="306989"/>
            <a:ext cx="5593198" cy="477054"/>
          </a:xfrm>
          <a:prstGeom prst="rect">
            <a:avLst/>
          </a:prstGeom>
          <a:noFill/>
        </p:spPr>
        <p:txBody>
          <a:bodyPr wrap="none" rtlCol="0">
            <a:spAutoFit/>
          </a:bodyPr>
          <a:lstStyle/>
          <a:p>
            <a:r>
              <a:rPr lang="en-CH" sz="2500" b="1" dirty="0">
                <a:latin typeface="Montserrat" pitchFamily="2" charset="77"/>
              </a:rPr>
              <a:t>THE CONCEPTION OF THE UCoC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BBE"/>
        </a:solidFill>
        <a:effectLst/>
      </p:bgPr>
    </p:bg>
    <p:spTree>
      <p:nvGrpSpPr>
        <p:cNvPr id="1" name="Shape 358"/>
        <p:cNvGrpSpPr/>
        <p:nvPr/>
      </p:nvGrpSpPr>
      <p:grpSpPr>
        <a:xfrm>
          <a:off x="0" y="0"/>
          <a:ext cx="0" cy="0"/>
          <a:chOff x="0" y="0"/>
          <a:chExt cx="0" cy="0"/>
        </a:xfrm>
      </p:grpSpPr>
      <p:pic>
        <p:nvPicPr>
          <p:cNvPr id="359" name="Google Shape;359;p52"/>
          <p:cNvPicPr preferRelativeResize="0"/>
          <p:nvPr/>
        </p:nvPicPr>
        <p:blipFill rotWithShape="1">
          <a:blip r:embed="rId3">
            <a:alphaModFix/>
          </a:blip>
          <a:srcRect/>
          <a:stretch/>
        </p:blipFill>
        <p:spPr>
          <a:xfrm>
            <a:off x="416207" y="4635368"/>
            <a:ext cx="1552733" cy="405739"/>
          </a:xfrm>
          <a:prstGeom prst="rect">
            <a:avLst/>
          </a:prstGeom>
          <a:noFill/>
          <a:ln>
            <a:noFill/>
          </a:ln>
        </p:spPr>
      </p:pic>
      <p:pic>
        <p:nvPicPr>
          <p:cNvPr id="360" name="Google Shape;360;p52"/>
          <p:cNvPicPr preferRelativeResize="0"/>
          <p:nvPr/>
        </p:nvPicPr>
        <p:blipFill rotWithShape="1">
          <a:blip r:embed="rId4">
            <a:alphaModFix/>
          </a:blip>
          <a:srcRect/>
          <a:stretch/>
        </p:blipFill>
        <p:spPr>
          <a:xfrm rot="5606145">
            <a:off x="6667230" y="2231862"/>
            <a:ext cx="2370760" cy="2445096"/>
          </a:xfrm>
          <a:prstGeom prst="rect">
            <a:avLst/>
          </a:prstGeom>
          <a:noFill/>
          <a:ln>
            <a:noFill/>
          </a:ln>
        </p:spPr>
      </p:pic>
      <p:sp>
        <p:nvSpPr>
          <p:cNvPr id="3" name="Slide Number Placeholder 2">
            <a:extLst>
              <a:ext uri="{FF2B5EF4-FFF2-40B4-BE49-F238E27FC236}">
                <a16:creationId xmlns:a16="http://schemas.microsoft.com/office/drawing/2014/main" id="{84CB9726-5A76-F4DE-A81A-59B0A7D9D8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6</a:t>
            </a:fld>
            <a:endParaRPr lang="pl"/>
          </a:p>
        </p:txBody>
      </p:sp>
      <p:pic>
        <p:nvPicPr>
          <p:cNvPr id="4" name="Picture 3">
            <a:extLst>
              <a:ext uri="{FF2B5EF4-FFF2-40B4-BE49-F238E27FC236}">
                <a16:creationId xmlns:a16="http://schemas.microsoft.com/office/drawing/2014/main" id="{4F9AB813-C022-8827-5446-80AD07DD3D06}"/>
              </a:ext>
            </a:extLst>
          </p:cNvPr>
          <p:cNvPicPr>
            <a:picLocks noChangeAspect="1"/>
          </p:cNvPicPr>
          <p:nvPr/>
        </p:nvPicPr>
        <p:blipFill>
          <a:blip r:embed="rId5">
            <a:alphaModFix amt="93000"/>
          </a:blip>
          <a:stretch>
            <a:fillRect/>
          </a:stretch>
        </p:blipFill>
        <p:spPr>
          <a:xfrm>
            <a:off x="1352995" y="824485"/>
            <a:ext cx="4562573" cy="3613219"/>
          </a:xfrm>
          <a:prstGeom prst="rect">
            <a:avLst/>
          </a:prstGeom>
        </p:spPr>
      </p:pic>
      <p:sp>
        <p:nvSpPr>
          <p:cNvPr id="6" name="TextBox 5">
            <a:extLst>
              <a:ext uri="{FF2B5EF4-FFF2-40B4-BE49-F238E27FC236}">
                <a16:creationId xmlns:a16="http://schemas.microsoft.com/office/drawing/2014/main" id="{4BA02703-4109-D943-BD59-8BECA1BDA8B5}"/>
              </a:ext>
            </a:extLst>
          </p:cNvPr>
          <p:cNvSpPr txBox="1"/>
          <p:nvPr/>
        </p:nvSpPr>
        <p:spPr>
          <a:xfrm>
            <a:off x="447517" y="226712"/>
            <a:ext cx="8422498" cy="400110"/>
          </a:xfrm>
          <a:prstGeom prst="rect">
            <a:avLst/>
          </a:prstGeom>
          <a:noFill/>
        </p:spPr>
        <p:txBody>
          <a:bodyPr wrap="none" rtlCol="0">
            <a:spAutoFit/>
          </a:bodyPr>
          <a:lstStyle/>
          <a:p>
            <a:r>
              <a:rPr lang="en-GB" sz="2000" b="1" dirty="0">
                <a:latin typeface="Montserrat" pitchFamily="2" charset="77"/>
              </a:rPr>
              <a:t>T</a:t>
            </a:r>
            <a:r>
              <a:rPr lang="en-CH" sz="2000" b="1" dirty="0">
                <a:latin typeface="Montserrat" pitchFamily="2" charset="77"/>
              </a:rPr>
              <a:t>HE CONCEPTION OF THE UCoC ENFORCEMENT GUIDELINES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8" descr="Obraz zawierający sztuka, krąg, wzór, Grafika&#10;&#10;Opis wygenerowany automatycznie"/>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230" name="Google Shape;230;p38"/>
          <p:cNvPicPr preferRelativeResize="0"/>
          <p:nvPr/>
        </p:nvPicPr>
        <p:blipFill rotWithShape="1">
          <a:blip r:embed="rId4">
            <a:alphaModFix/>
          </a:blip>
          <a:srcRect/>
          <a:stretch/>
        </p:blipFill>
        <p:spPr>
          <a:xfrm>
            <a:off x="7349477" y="4513148"/>
            <a:ext cx="1320313" cy="340014"/>
          </a:xfrm>
          <a:prstGeom prst="rect">
            <a:avLst/>
          </a:prstGeom>
          <a:noFill/>
          <a:ln>
            <a:noFill/>
          </a:ln>
        </p:spPr>
      </p:pic>
      <p:sp>
        <p:nvSpPr>
          <p:cNvPr id="231" name="Google Shape;231;p38"/>
          <p:cNvSpPr txBox="1"/>
          <p:nvPr/>
        </p:nvSpPr>
        <p:spPr>
          <a:xfrm>
            <a:off x="1702050" y="2171318"/>
            <a:ext cx="5739900" cy="530884"/>
          </a:xfrm>
          <a:prstGeom prst="rect">
            <a:avLst/>
          </a:prstGeom>
          <a:noFill/>
          <a:ln>
            <a:noFill/>
          </a:ln>
        </p:spPr>
        <p:txBody>
          <a:bodyPr spcFirstLastPara="1" wrap="square" lIns="68575" tIns="34275" rIns="68575" bIns="34275" anchor="t" anchorCtr="0">
            <a:spAutoFit/>
          </a:bodyPr>
          <a:lstStyle/>
          <a:p>
            <a:pPr algn="ctr"/>
            <a:r>
              <a:rPr lang="en-GB" sz="3000" b="1" dirty="0">
                <a:solidFill>
                  <a:srgbClr val="FBF2D7"/>
                </a:solidFill>
                <a:latin typeface="Montserrat ExtraBold"/>
                <a:cs typeface="Montserrat ExtraBold"/>
              </a:rPr>
              <a:t>2. METHODS</a:t>
            </a:r>
            <a:endParaRPr sz="3000" b="1" dirty="0">
              <a:solidFill>
                <a:srgbClr val="FBF2D7"/>
              </a:solidFill>
              <a:latin typeface="Montserrat ExtraBold"/>
              <a:cs typeface="Montserrat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76"/>
          <p:cNvPicPr preferRelativeResize="0"/>
          <p:nvPr/>
        </p:nvPicPr>
        <p:blipFill rotWithShape="1">
          <a:blip r:embed="rId3">
            <a:alphaModFix/>
          </a:blip>
          <a:srcRect/>
          <a:stretch/>
        </p:blipFill>
        <p:spPr>
          <a:xfrm>
            <a:off x="4571998" y="0"/>
            <a:ext cx="4572004" cy="5143500"/>
          </a:xfrm>
          <a:prstGeom prst="rect">
            <a:avLst/>
          </a:prstGeom>
          <a:noFill/>
          <a:ln>
            <a:noFill/>
          </a:ln>
        </p:spPr>
      </p:pic>
      <p:pic>
        <p:nvPicPr>
          <p:cNvPr id="551" name="Google Shape;551;p76"/>
          <p:cNvPicPr preferRelativeResize="0"/>
          <p:nvPr/>
        </p:nvPicPr>
        <p:blipFill rotWithShape="1">
          <a:blip r:embed="rId4">
            <a:alphaModFix/>
          </a:blip>
          <a:srcRect/>
          <a:stretch/>
        </p:blipFill>
        <p:spPr>
          <a:xfrm>
            <a:off x="4286250" y="0"/>
            <a:ext cx="5143500" cy="5143500"/>
          </a:xfrm>
          <a:prstGeom prst="rect">
            <a:avLst/>
          </a:prstGeom>
          <a:noFill/>
          <a:ln>
            <a:noFill/>
          </a:ln>
        </p:spPr>
      </p:pic>
      <p:pic>
        <p:nvPicPr>
          <p:cNvPr id="552" name="Google Shape;552;p76"/>
          <p:cNvPicPr preferRelativeResize="0"/>
          <p:nvPr/>
        </p:nvPicPr>
        <p:blipFill>
          <a:blip r:embed="rId5">
            <a:alphaModFix/>
          </a:blip>
          <a:stretch>
            <a:fillRect/>
          </a:stretch>
        </p:blipFill>
        <p:spPr>
          <a:xfrm>
            <a:off x="478976" y="4397289"/>
            <a:ext cx="1429647" cy="369974"/>
          </a:xfrm>
          <a:prstGeom prst="rect">
            <a:avLst/>
          </a:prstGeom>
          <a:noFill/>
          <a:ln>
            <a:noFill/>
          </a:ln>
        </p:spPr>
      </p:pic>
      <p:sp>
        <p:nvSpPr>
          <p:cNvPr id="553" name="Google Shape;553;p76"/>
          <p:cNvSpPr txBox="1"/>
          <p:nvPr/>
        </p:nvSpPr>
        <p:spPr>
          <a:xfrm>
            <a:off x="478976" y="1137521"/>
            <a:ext cx="4052022" cy="2362155"/>
          </a:xfrm>
          <a:prstGeom prst="rect">
            <a:avLst/>
          </a:prstGeom>
          <a:noFill/>
          <a:ln>
            <a:noFill/>
          </a:ln>
        </p:spPr>
        <p:txBody>
          <a:bodyPr spcFirstLastPara="1" wrap="square" lIns="68575" tIns="34275" rIns="68575" bIns="34275" anchor="t" anchorCtr="0">
            <a:spAutoFit/>
          </a:bodyPr>
          <a:lstStyle/>
          <a:p>
            <a:pPr marL="469900" marR="0" lvl="0" indent="-342900" algn="l" rtl="0">
              <a:lnSpc>
                <a:spcPct val="150000"/>
              </a:lnSpc>
              <a:spcBef>
                <a:spcPts val="0"/>
              </a:spcBef>
              <a:spcAft>
                <a:spcPts val="600"/>
              </a:spcAft>
              <a:buClr>
                <a:srgbClr val="023289"/>
              </a:buClr>
              <a:buSzPts val="1600"/>
              <a:buFont typeface="+mj-lt"/>
              <a:buAutoNum type="arabicPeriod"/>
            </a:pPr>
            <a:r>
              <a:rPr lang="pl" sz="1600" dirty="0">
                <a:solidFill>
                  <a:srgbClr val="023289"/>
                </a:solidFill>
                <a:latin typeface="Montserrat"/>
                <a:ea typeface="Montserrat"/>
                <a:cs typeface="Montserrat"/>
                <a:sym typeface="Montserrat"/>
              </a:rPr>
              <a:t>Empirical and inductive approach</a:t>
            </a:r>
          </a:p>
          <a:p>
            <a:pPr marL="469900" marR="0" lvl="0" indent="-342900" algn="l" rtl="0">
              <a:lnSpc>
                <a:spcPct val="150000"/>
              </a:lnSpc>
              <a:spcBef>
                <a:spcPts val="0"/>
              </a:spcBef>
              <a:spcAft>
                <a:spcPts val="0"/>
              </a:spcAft>
              <a:buClr>
                <a:srgbClr val="023289"/>
              </a:buClr>
              <a:buSzPts val="1600"/>
              <a:buFont typeface="+mj-lt"/>
              <a:buAutoNum type="arabicPeriod"/>
            </a:pPr>
            <a:r>
              <a:rPr lang="en-GB" sz="1600" dirty="0">
                <a:solidFill>
                  <a:srgbClr val="023289"/>
                </a:solidFill>
                <a:latin typeface="Montserrat"/>
                <a:ea typeface="Montserrat"/>
                <a:cs typeface="Montserrat"/>
                <a:sym typeface="Montserrat"/>
              </a:rPr>
              <a:t>Data collection:</a:t>
            </a:r>
          </a:p>
          <a:p>
            <a:pPr marL="127000" lvl="5">
              <a:lnSpc>
                <a:spcPct val="150000"/>
              </a:lnSpc>
              <a:buClr>
                <a:srgbClr val="023289"/>
              </a:buClr>
              <a:buSzPts val="1600"/>
            </a:pPr>
            <a:r>
              <a:rPr lang="en-GB" sz="1600" dirty="0">
                <a:solidFill>
                  <a:srgbClr val="023289"/>
                </a:solidFill>
                <a:latin typeface="Montserrat"/>
                <a:ea typeface="Montserrat"/>
                <a:cs typeface="Montserrat"/>
                <a:sym typeface="Montserrat"/>
              </a:rPr>
              <a:t>	- Semi-structured interviews</a:t>
            </a:r>
          </a:p>
          <a:p>
            <a:pPr marL="127000" lvl="5">
              <a:lnSpc>
                <a:spcPct val="150000"/>
              </a:lnSpc>
              <a:buClr>
                <a:srgbClr val="023289"/>
              </a:buClr>
              <a:buSzPts val="1600"/>
            </a:pPr>
            <a:r>
              <a:rPr lang="en-GB" sz="1600" dirty="0">
                <a:solidFill>
                  <a:srgbClr val="023289"/>
                </a:solidFill>
                <a:latin typeface="Montserrat"/>
                <a:ea typeface="Montserrat"/>
                <a:cs typeface="Montserrat"/>
                <a:sym typeface="Montserrat"/>
              </a:rPr>
              <a:t>	- Document analysis</a:t>
            </a:r>
          </a:p>
          <a:p>
            <a:pPr marL="457200" lvl="8" indent="-330200">
              <a:lnSpc>
                <a:spcPct val="150000"/>
              </a:lnSpc>
              <a:buClr>
                <a:srgbClr val="023289"/>
              </a:buClr>
              <a:buSzPts val="1600"/>
              <a:buFont typeface="Montserrat"/>
              <a:buChar char="●"/>
            </a:pPr>
            <a:endParaRPr sz="1600" dirty="0">
              <a:solidFill>
                <a:srgbClr val="023289"/>
              </a:solidFill>
              <a:latin typeface="Montserrat"/>
              <a:ea typeface="Montserrat"/>
              <a:cs typeface="Montserrat"/>
              <a:sym typeface="Montserrat"/>
            </a:endParaRPr>
          </a:p>
        </p:txBody>
      </p:sp>
      <p:sp>
        <p:nvSpPr>
          <p:cNvPr id="3" name="Slide Number Placeholder 2">
            <a:extLst>
              <a:ext uri="{FF2B5EF4-FFF2-40B4-BE49-F238E27FC236}">
                <a16:creationId xmlns:a16="http://schemas.microsoft.com/office/drawing/2014/main" id="{34BBF324-4E12-E051-200B-0D359AE884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 smtClean="0"/>
              <a:t>8</a:t>
            </a:fld>
            <a:endParaRPr lang="pl"/>
          </a:p>
        </p:txBody>
      </p:sp>
    </p:spTree>
    <p:extLst>
      <p:ext uri="{BB962C8B-B14F-4D97-AF65-F5344CB8AC3E}">
        <p14:creationId xmlns:p14="http://schemas.microsoft.com/office/powerpoint/2010/main" val="181947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7" descr="Obraz zawierający zrzut ekranu, Grafika, krąg, sztuka&#10;&#10;Opis wygenerowany automatycznie"/>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222" name="Google Shape;222;p37"/>
          <p:cNvPicPr preferRelativeResize="0"/>
          <p:nvPr/>
        </p:nvPicPr>
        <p:blipFill rotWithShape="1">
          <a:blip r:embed="rId4">
            <a:alphaModFix/>
          </a:blip>
          <a:srcRect/>
          <a:stretch/>
        </p:blipFill>
        <p:spPr>
          <a:xfrm>
            <a:off x="7349477" y="4513148"/>
            <a:ext cx="1320313" cy="340014"/>
          </a:xfrm>
          <a:prstGeom prst="rect">
            <a:avLst/>
          </a:prstGeom>
          <a:noFill/>
          <a:ln>
            <a:noFill/>
          </a:ln>
        </p:spPr>
      </p:pic>
      <p:sp>
        <p:nvSpPr>
          <p:cNvPr id="223" name="Google Shape;223;p37"/>
          <p:cNvSpPr txBox="1"/>
          <p:nvPr/>
        </p:nvSpPr>
        <p:spPr>
          <a:xfrm>
            <a:off x="1702050" y="2186066"/>
            <a:ext cx="5739900" cy="53088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pl" sz="3000" b="1" dirty="0">
                <a:solidFill>
                  <a:srgbClr val="FBF2D7"/>
                </a:solidFill>
                <a:latin typeface="Montserrat ExtraBold"/>
                <a:ea typeface="Montserrat ExtraBold"/>
                <a:cs typeface="Montserrat ExtraBold"/>
                <a:sym typeface="Montserrat ExtraBold"/>
              </a:rPr>
              <a:t>3</a:t>
            </a:r>
            <a:r>
              <a:rPr lang="pl" sz="3000" b="1" i="0" u="none" strike="noStrike" cap="none" dirty="0">
                <a:solidFill>
                  <a:srgbClr val="FBF2D7"/>
                </a:solidFill>
                <a:latin typeface="Montserrat ExtraBold"/>
                <a:ea typeface="Montserrat ExtraBold"/>
                <a:cs typeface="Montserrat ExtraBold"/>
                <a:sym typeface="Montserrat ExtraBold"/>
              </a:rPr>
              <a:t>. DATA</a:t>
            </a:r>
            <a:endParaRPr sz="3000" dirty="0"/>
          </a:p>
        </p:txBody>
      </p:sp>
    </p:spTree>
    <p:extLst>
      <p:ext uri="{BB962C8B-B14F-4D97-AF65-F5344CB8AC3E}">
        <p14:creationId xmlns:p14="http://schemas.microsoft.com/office/powerpoint/2010/main" val="27901219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6055</TotalTime>
  <Words>1750</Words>
  <Application>Microsoft Macintosh PowerPoint</Application>
  <PresentationFormat>On-screen Show (16:9)</PresentationFormat>
  <Paragraphs>208</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Montserrat SemiBold</vt:lpstr>
      <vt:lpstr>Montserrat ExtraBold</vt:lpstr>
      <vt:lpstr>Wingdings</vt:lpstr>
      <vt:lpstr>Montserrat</vt:lpstr>
      <vt:lpstr>Courier New</vt:lpstr>
      <vt:lpstr>Play</vt:lpstr>
      <vt:lpstr>Aptos</vt:lpstr>
      <vt:lpstr>Arial</vt:lpstr>
      <vt:lpstr>Simple Light</vt:lpstr>
      <vt:lpstr>Motyw pakietu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Florian Grisel</cp:lastModifiedBy>
  <cp:revision>16</cp:revision>
  <cp:lastPrinted>2024-08-05T06:52:22Z</cp:lastPrinted>
  <dcterms:modified xsi:type="dcterms:W3CDTF">2024-08-05T07:43:47Z</dcterms:modified>
</cp:coreProperties>
</file>